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00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722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910" y="-96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0" y="937101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015D5-AD8A-4E4C-8340-7ED54E8929C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45DC9-09E7-4851-901A-DA86D337FCD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45DC9-09E7-4851-901A-DA86D337FCD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FA68-A11D-40F6-B4EE-6B3764C619D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FA68-A11D-40F6-B4EE-6B3764C619D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FA68-A11D-40F6-B4EE-6B3764C619D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FA68-A11D-40F6-B4EE-6B3764C619D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FA68-A11D-40F6-B4EE-6B3764C619D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FA68-A11D-40F6-B4EE-6B3764C619D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FA68-A11D-40F6-B4EE-6B3764C619D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FA68-A11D-40F6-B4EE-6B3764C619D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FA68-A11D-40F6-B4EE-6B3764C619D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FA68-A11D-40F6-B4EE-6B3764C619D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FA68-A11D-40F6-B4EE-6B3764C619D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5FA68-A11D-40F6-B4EE-6B3764C619D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Word_Document8.docx"/><Relationship Id="rId4" Type="http://schemas.openxmlformats.org/officeDocument/2006/relationships/package" Target="../embeddings/Microsoft_Office_Word_Document7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Microsoft_Office_Word_Document12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package" Target="../embeddings/Microsoft_Office_Word_Document2.docx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package" Target="../embeddings/Microsoft_Office_Word_Document5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2844" y="642918"/>
            <a:ext cx="8643998" cy="2357454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latin typeface="Palatino Linotype" pitchFamily="18" charset="0"/>
                <a:ea typeface="HGS明朝E" pitchFamily="18" charset="-128"/>
              </a:rPr>
              <a:t>The Origin of 19×19 lines GO-Board</a:t>
            </a:r>
            <a:br>
              <a:rPr kumimoji="1" lang="en-US" altLang="ja-JP" sz="3600" b="1" dirty="0" smtClean="0">
                <a:latin typeface="Palatino Linotype" pitchFamily="18" charset="0"/>
                <a:ea typeface="HGS明朝E" pitchFamily="18" charset="-128"/>
              </a:rPr>
            </a:br>
            <a:r>
              <a:rPr kumimoji="1" lang="en-US" altLang="ja-JP" sz="3600" b="1" dirty="0" smtClean="0">
                <a:latin typeface="Palatino Linotype" pitchFamily="18" charset="0"/>
                <a:ea typeface="HGS明朝E" pitchFamily="18" charset="-128"/>
              </a:rPr>
              <a:t/>
            </a:r>
            <a:br>
              <a:rPr kumimoji="1" lang="en-US" altLang="ja-JP" sz="3600" b="1" dirty="0" smtClean="0">
                <a:latin typeface="Palatino Linotype" pitchFamily="18" charset="0"/>
                <a:ea typeface="HGS明朝E" pitchFamily="18" charset="-128"/>
              </a:rPr>
            </a:br>
            <a:r>
              <a:rPr kumimoji="1" lang="en-US" altLang="ja-JP" sz="2500" b="1" dirty="0" smtClean="0">
                <a:latin typeface="Palatino Linotype" pitchFamily="18" charset="0"/>
                <a:ea typeface="HGS明朝E" pitchFamily="18" charset="-128"/>
              </a:rPr>
              <a:t>-when, where, why (&amp; how) 19×19 Go-board spread-</a:t>
            </a:r>
            <a:endParaRPr kumimoji="1" lang="ja-JP" altLang="en-US" sz="25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2976" y="6286520"/>
            <a:ext cx="7572428" cy="485772"/>
          </a:xfrm>
        </p:spPr>
        <p:txBody>
          <a:bodyPr>
            <a:normAutofit fontScale="92500"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Internationa</a:t>
            </a:r>
            <a:r>
              <a:rPr lang="en-US" altLang="ja-JP" sz="2400" dirty="0" smtClean="0">
                <a:solidFill>
                  <a:schemeClr val="tx1"/>
                </a:solidFill>
              </a:rPr>
              <a:t>l Go Symposium (Aug. 4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ja-JP" sz="2400" dirty="0" smtClean="0">
                <a:solidFill>
                  <a:schemeClr val="tx1"/>
                </a:solidFill>
              </a:rPr>
              <a:t> 2012) at NC state, USA.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57554" y="3857628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/>
              <a:t>Ichiro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TANIOKA, Ph.D.</a:t>
            </a:r>
          </a:p>
          <a:p>
            <a:pPr>
              <a:lnSpc>
                <a:spcPct val="150000"/>
              </a:lnSpc>
            </a:pPr>
            <a:r>
              <a:rPr lang="en-US" altLang="ja-JP" sz="2400" dirty="0" smtClean="0"/>
              <a:t>Osaka University of Commerce</a:t>
            </a:r>
            <a:endParaRPr lang="ja-JP" altLang="en-US" sz="2400" dirty="0" smtClean="0"/>
          </a:p>
        </p:txBody>
      </p:sp>
      <p:cxnSp>
        <p:nvCxnSpPr>
          <p:cNvPr id="9" name="直線コネクタ 8"/>
          <p:cNvCxnSpPr/>
          <p:nvPr/>
        </p:nvCxnSpPr>
        <p:spPr>
          <a:xfrm>
            <a:off x="928662" y="3429000"/>
            <a:ext cx="714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000100" y="5500702"/>
            <a:ext cx="714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34580" y="62113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①</a:t>
            </a:r>
            <a:endParaRPr kumimoji="1"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5786" y="50004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WHY</a:t>
            </a:r>
            <a:r>
              <a:rPr lang="ja-JP" altLang="en-US" sz="3200" b="1" u="sng" dirty="0" smtClean="0">
                <a:latin typeface="Palatino Linotype" pitchFamily="18" charset="0"/>
                <a:ea typeface="HGS明朝E" pitchFamily="18" charset="-128"/>
              </a:rPr>
              <a:t>＜</a:t>
            </a:r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3</a:t>
            </a:r>
            <a:r>
              <a:rPr lang="ja-JP" altLang="en-US" sz="3200" b="1" u="sng" dirty="0" smtClean="0">
                <a:latin typeface="Palatino Linotype" pitchFamily="18" charset="0"/>
                <a:ea typeface="HGS明朝E" pitchFamily="18" charset="-128"/>
              </a:rPr>
              <a:t>＞</a:t>
            </a:r>
            <a:r>
              <a:rPr lang="ja-JP" altLang="en-US" sz="3200" b="1" dirty="0" smtClean="0">
                <a:latin typeface="Palatino Linotype" pitchFamily="18" charset="0"/>
                <a:ea typeface="HGS明朝E" pitchFamily="18" charset="-128"/>
              </a:rPr>
              <a:t>：</a:t>
            </a:r>
            <a:r>
              <a:rPr lang="en-US" altLang="ja-JP" sz="3200" b="1" dirty="0" smtClean="0">
                <a:latin typeface="Palatino Linotype" pitchFamily="18" charset="0"/>
                <a:ea typeface="HGS明朝E" pitchFamily="18" charset="-128"/>
              </a:rPr>
              <a:t>Proclamation by The Power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5720" y="1603236"/>
            <a:ext cx="8858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/>
              <a:t>★</a:t>
            </a:r>
            <a:r>
              <a:rPr lang="en-US" altLang="ja-JP" sz="2400" dirty="0" smtClean="0"/>
              <a:t>Someone (probably an astronomer of the office of calendar-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/>
              <a:t>　 </a:t>
            </a:r>
            <a:r>
              <a:rPr lang="en-US" altLang="ja-JP" sz="2400" dirty="0" smtClean="0"/>
              <a:t>making) suggested to the powerful person (Emperor?) that</a:t>
            </a:r>
          </a:p>
          <a:p>
            <a:pPr>
              <a:lnSpc>
                <a:spcPct val="150000"/>
              </a:lnSpc>
            </a:pPr>
            <a:r>
              <a:rPr lang="en-US" altLang="ja-JP" sz="2400" dirty="0" smtClean="0"/>
              <a:t>    “the Go-board shall be 19×19 lines (as the  will of Universe/God)”.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7780" y="3587776"/>
            <a:ext cx="8651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★</a:t>
            </a:r>
            <a:r>
              <a:rPr kumimoji="1" lang="en-US" altLang="ja-JP" sz="2400" dirty="0" smtClean="0"/>
              <a:t>The Power decided that the official Go-board shall be </a:t>
            </a:r>
            <a:r>
              <a:rPr lang="en-US" altLang="ja-JP" sz="2400" dirty="0" smtClean="0"/>
              <a:t>19×19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  lines. </a:t>
            </a:r>
            <a:r>
              <a:rPr lang="ja-JP" altLang="en-US" sz="2400" dirty="0" smtClean="0"/>
              <a:t>［</a:t>
            </a:r>
            <a:r>
              <a:rPr lang="en-US" altLang="ja-JP" sz="2400" dirty="0" smtClean="0"/>
              <a:t>official announcement/unification, proclamation</a:t>
            </a:r>
            <a:r>
              <a:rPr lang="ja-JP" altLang="en-US" sz="2400" dirty="0" smtClean="0"/>
              <a:t>］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en-US" altLang="ja-JP" sz="2400" dirty="0" smtClean="0"/>
              <a:t>    (</a:t>
            </a:r>
            <a:r>
              <a:rPr lang="ja-JP" altLang="en-US" sz="2400" dirty="0" smtClean="0"/>
              <a:t>⇒</a:t>
            </a:r>
            <a:r>
              <a:rPr lang="en-US" altLang="ja-JP" sz="2400" dirty="0" smtClean="0"/>
              <a:t>thereafter, ranking of Go-skill must be decided by matches</a:t>
            </a:r>
          </a:p>
          <a:p>
            <a:pPr>
              <a:lnSpc>
                <a:spcPct val="150000"/>
              </a:lnSpc>
            </a:pPr>
            <a:r>
              <a:rPr lang="en-US" altLang="ja-JP" sz="2400" dirty="0" smtClean="0"/>
              <a:t>        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played by 19×19 line Go-board)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4580" y="62113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⑩</a:t>
            </a:r>
            <a:endParaRPr kumimoji="1"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4580" y="62113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⑪</a:t>
            </a:r>
            <a:endParaRPr kumimoji="1"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500042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WHERE?</a:t>
            </a:r>
            <a:r>
              <a:rPr lang="ja-JP" altLang="en-US" sz="3200" b="1" u="sng" dirty="0" smtClean="0">
                <a:latin typeface="Palatino Linotype" pitchFamily="18" charset="0"/>
                <a:ea typeface="HGS明朝E" pitchFamily="18" charset="-128"/>
              </a:rPr>
              <a:t>＜</a:t>
            </a:r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1</a:t>
            </a:r>
            <a:r>
              <a:rPr lang="ja-JP" altLang="en-US" sz="3200" b="1" u="sng" dirty="0" smtClean="0">
                <a:latin typeface="Palatino Linotype" pitchFamily="18" charset="0"/>
                <a:ea typeface="HGS明朝E" pitchFamily="18" charset="-128"/>
              </a:rPr>
              <a:t>＞</a:t>
            </a:r>
            <a:r>
              <a:rPr lang="ja-JP" altLang="en-US" sz="3200" b="1" dirty="0" smtClean="0">
                <a:latin typeface="Palatino Linotype" pitchFamily="18" charset="0"/>
                <a:ea typeface="HGS明朝E" pitchFamily="18" charset="-128"/>
              </a:rPr>
              <a:t>：</a:t>
            </a:r>
            <a:r>
              <a:rPr lang="en-US" altLang="ja-JP" sz="3200" b="1" dirty="0" smtClean="0">
                <a:latin typeface="Palatino Linotype" pitchFamily="18" charset="0"/>
                <a:ea typeface="HGS明朝E" pitchFamily="18" charset="-128"/>
              </a:rPr>
              <a:t>a hint from the letter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7224" y="4443249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★</a:t>
            </a:r>
            <a:r>
              <a:rPr lang="en-US" altLang="ja-JP" sz="2400" dirty="0" smtClean="0"/>
              <a:t>The letter </a:t>
            </a:r>
            <a:r>
              <a:rPr lang="ja-JP" altLang="en-US" sz="2400" dirty="0" smtClean="0"/>
              <a:t>「碁」 </a:t>
            </a:r>
            <a:r>
              <a:rPr lang="en-US" altLang="ja-JP" sz="2400" dirty="0" smtClean="0"/>
              <a:t>was (probably) created by </a:t>
            </a:r>
          </a:p>
          <a:p>
            <a:r>
              <a:rPr lang="en-US" altLang="ja-JP" sz="2400" dirty="0" smtClean="0"/>
              <a:t>     in Ca. 350 AD.</a:t>
            </a:r>
          </a:p>
          <a:p>
            <a:r>
              <a:rPr lang="en-US" altLang="ja-JP" sz="2400" dirty="0" smtClean="0"/>
              <a:t>     (first shown in his book 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429388" y="4338997"/>
          <a:ext cx="2430463" cy="698500"/>
        </p:xfrm>
        <a:graphic>
          <a:graphicData uri="http://schemas.openxmlformats.org/presentationml/2006/ole">
            <p:oleObj spid="_x0000_s20482" name="文書" r:id="rId3" imgW="2678498" imgH="773775" progId="Word.Document.12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357290" y="1857364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棋</a:t>
            </a:r>
            <a:endParaRPr kumimoji="1" lang="ja-JP" altLang="en-US" sz="5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57290" y="2648546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棊</a:t>
            </a:r>
            <a:endParaRPr kumimoji="1" lang="ja-JP" altLang="en-US" sz="5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22263" y="2143116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碁</a:t>
            </a:r>
            <a:endParaRPr kumimoji="1" lang="ja-JP" altLang="en-US" sz="5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54793" y="2124419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u="wavyHeavy" dirty="0" smtClean="0">
                <a:uFill>
                  <a:solidFill>
                    <a:srgbClr val="FF0000"/>
                  </a:solidFill>
                </a:uFill>
              </a:rPr>
              <a:t>棊</a:t>
            </a:r>
            <a:endParaRPr kumimoji="1" lang="ja-JP" altLang="en-US" sz="5400" u="wavy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83553" y="2101841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u="wavyHeavy" dirty="0" smtClean="0">
                <a:uFill>
                  <a:solidFill>
                    <a:srgbClr val="FF0000"/>
                  </a:solidFill>
                </a:uFill>
              </a:rPr>
              <a:t>碁</a:t>
            </a:r>
            <a:endParaRPr kumimoji="1" lang="ja-JP" altLang="en-US" sz="5400" u="wavyHeavy" dirty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57290" y="1857364"/>
            <a:ext cx="928694" cy="8572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357290" y="2714620"/>
            <a:ext cx="928694" cy="8572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214678" y="2154405"/>
            <a:ext cx="928694" cy="8572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143504" y="2154405"/>
            <a:ext cx="928694" cy="8572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572264" y="2143116"/>
            <a:ext cx="928694" cy="8572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2428860" y="2500306"/>
            <a:ext cx="642942" cy="2143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6072198" y="2500306"/>
            <a:ext cx="500066" cy="2143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50561" y="1432617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 </a:t>
            </a:r>
            <a:r>
              <a:rPr kumimoji="1" lang="en-US" altLang="ja-JP" sz="2400" dirty="0" err="1" smtClean="0"/>
              <a:t>Ki</a:t>
            </a:r>
            <a:r>
              <a:rPr kumimoji="1" lang="en-US" altLang="ja-JP" sz="2400" dirty="0" smtClean="0"/>
              <a:t> / Chi )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86116" y="142873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 Go)</a:t>
            </a:r>
            <a:endParaRPr kumimoji="1" lang="ja-JP" altLang="en-US" sz="2400" dirty="0"/>
          </a:p>
        </p:txBody>
      </p:sp>
      <p:sp>
        <p:nvSpPr>
          <p:cNvPr id="20" name="円/楕円 19"/>
          <p:cNvSpPr/>
          <p:nvPr/>
        </p:nvSpPr>
        <p:spPr>
          <a:xfrm>
            <a:off x="5357818" y="2571744"/>
            <a:ext cx="473784" cy="4737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786578" y="2571744"/>
            <a:ext cx="473784" cy="4737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29190" y="3279369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［木：</a:t>
            </a:r>
            <a:r>
              <a:rPr kumimoji="1" lang="en-US" altLang="ja-JP" sz="2400" dirty="0" smtClean="0"/>
              <a:t>tree</a:t>
            </a:r>
            <a:r>
              <a:rPr kumimoji="1" lang="ja-JP" altLang="en-US" sz="2400" dirty="0" smtClean="0"/>
              <a:t>］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429388" y="3279369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［石：</a:t>
            </a:r>
            <a:r>
              <a:rPr kumimoji="1" lang="en-US" altLang="ja-JP" sz="2400" dirty="0" smtClean="0"/>
              <a:t>stone</a:t>
            </a:r>
            <a:r>
              <a:rPr kumimoji="1" lang="ja-JP" altLang="en-US" sz="2400" dirty="0" smtClean="0"/>
              <a:t>］</a:t>
            </a:r>
            <a:endParaRPr kumimoji="1" lang="ja-JP" altLang="en-US" sz="2400" dirty="0"/>
          </a:p>
        </p:txBody>
      </p:sp>
      <p:sp>
        <p:nvSpPr>
          <p:cNvPr id="28" name="円弧 27"/>
          <p:cNvSpPr/>
          <p:nvPr/>
        </p:nvSpPr>
        <p:spPr>
          <a:xfrm>
            <a:off x="5572132" y="2951512"/>
            <a:ext cx="45719" cy="928694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弧 28"/>
          <p:cNvSpPr/>
          <p:nvPr/>
        </p:nvSpPr>
        <p:spPr>
          <a:xfrm>
            <a:off x="7000892" y="2928934"/>
            <a:ext cx="45719" cy="928694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7567613" y="394230"/>
          <a:ext cx="1179512" cy="685800"/>
        </p:xfrm>
        <a:graphic>
          <a:graphicData uri="http://schemas.openxmlformats.org/presentationml/2006/ole">
            <p:oleObj spid="_x0000_s20483" name="文書" r:id="rId4" imgW="1336724" imgH="779913" progId="Word.Document.12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989207" y="4978058"/>
          <a:ext cx="2430463" cy="698500"/>
        </p:xfrm>
        <a:graphic>
          <a:graphicData uri="http://schemas.openxmlformats.org/presentationml/2006/ole">
            <p:oleObj spid="_x0000_s20484" name="文書" r:id="rId5" imgW="2695201" imgH="77558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4580" y="62113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⑫</a:t>
            </a:r>
            <a:endParaRPr kumimoji="1"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5786" y="50004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WHERE?</a:t>
            </a:r>
            <a:r>
              <a:rPr lang="ja-JP" altLang="en-US" sz="3200" b="1" u="sng" dirty="0" smtClean="0">
                <a:latin typeface="Palatino Linotype" pitchFamily="18" charset="0"/>
                <a:ea typeface="HGS明朝E" pitchFamily="18" charset="-128"/>
              </a:rPr>
              <a:t>＜</a:t>
            </a:r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2</a:t>
            </a:r>
            <a:r>
              <a:rPr lang="ja-JP" altLang="en-US" sz="3200" b="1" u="sng" dirty="0" smtClean="0">
                <a:latin typeface="Palatino Linotype" pitchFamily="18" charset="0"/>
                <a:ea typeface="HGS明朝E" pitchFamily="18" charset="-128"/>
              </a:rPr>
              <a:t>＞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57752" y="1500174"/>
            <a:ext cx="3643338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dirty="0" smtClean="0"/>
              <a:t>・</a:t>
            </a:r>
            <a:r>
              <a:rPr lang="en-US" altLang="ja-JP" dirty="0" smtClean="0"/>
              <a:t>in Japan, the letter “</a:t>
            </a:r>
            <a:r>
              <a:rPr lang="ja-JP" altLang="en-US" dirty="0" smtClean="0"/>
              <a:t>碁</a:t>
            </a:r>
            <a:r>
              <a:rPr lang="en-US" altLang="ja-JP" dirty="0" smtClean="0"/>
              <a:t>” is only </a:t>
            </a:r>
          </a:p>
          <a:p>
            <a:pPr>
              <a:lnSpc>
                <a:spcPts val="2300"/>
              </a:lnSpc>
            </a:pPr>
            <a:r>
              <a:rPr lang="en-US" altLang="ja-JP" dirty="0" smtClean="0"/>
              <a:t>  pronounced “Go”, not “Chi” nor “</a:t>
            </a:r>
            <a:r>
              <a:rPr lang="en-US" altLang="ja-JP" dirty="0" err="1" smtClean="0"/>
              <a:t>Ki</a:t>
            </a:r>
            <a:r>
              <a:rPr lang="en-US" altLang="ja-JP" dirty="0" smtClean="0"/>
              <a:t>”.</a:t>
            </a:r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57752" y="2389572"/>
            <a:ext cx="3643338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dirty="0" smtClean="0"/>
              <a:t>・</a:t>
            </a:r>
            <a:r>
              <a:rPr lang="en-US" altLang="ja-JP" dirty="0" smtClean="0"/>
              <a:t>Pronouncing  “Go” is the feature of   </a:t>
            </a:r>
          </a:p>
          <a:p>
            <a:pPr>
              <a:lnSpc>
                <a:spcPts val="2300"/>
              </a:lnSpc>
            </a:pPr>
            <a:r>
              <a:rPr lang="en-US" altLang="ja-JP" dirty="0" smtClean="0"/>
              <a:t>  southern part of China.  “</a:t>
            </a:r>
            <a:r>
              <a:rPr lang="en-US" altLang="ja-JP" dirty="0" err="1" smtClean="0"/>
              <a:t>Ki</a:t>
            </a:r>
            <a:r>
              <a:rPr lang="en-US" altLang="ja-JP" dirty="0" smtClean="0"/>
              <a:t>” is in</a:t>
            </a:r>
          </a:p>
          <a:p>
            <a:pPr>
              <a:lnSpc>
                <a:spcPts val="2300"/>
              </a:lnSpc>
            </a:pPr>
            <a:r>
              <a:rPr lang="en-US" altLang="ja-JP" dirty="0" smtClean="0"/>
              <a:t>  northern part.</a:t>
            </a:r>
          </a:p>
          <a:p>
            <a:pPr>
              <a:lnSpc>
                <a:spcPts val="2300"/>
              </a:lnSpc>
            </a:pPr>
            <a:r>
              <a:rPr kumimoji="1" lang="en-US" altLang="ja-JP" dirty="0" smtClean="0"/>
              <a:t>  (</a:t>
            </a:r>
            <a:r>
              <a:rPr kumimoji="1" lang="ja-JP" altLang="en-US" dirty="0" smtClean="0"/>
              <a:t>⇒ </a:t>
            </a:r>
            <a:r>
              <a:rPr kumimoji="1" lang="en-US" altLang="ja-JP" dirty="0" smtClean="0"/>
              <a:t>unified in Sui-Dynasty</a:t>
            </a:r>
            <a:r>
              <a:rPr kumimoji="1" lang="ja-JP" altLang="en-US" dirty="0" smtClean="0"/>
              <a:t>［</a:t>
            </a:r>
            <a:r>
              <a:rPr kumimoji="1" lang="en-US" altLang="ja-JP" dirty="0" smtClean="0"/>
              <a:t>601AD</a:t>
            </a:r>
            <a:r>
              <a:rPr kumimoji="1" lang="ja-JP" altLang="en-US" dirty="0" smtClean="0"/>
              <a:t>］</a:t>
            </a:r>
            <a:r>
              <a:rPr kumimoji="1" lang="en-US" altLang="ja-JP" dirty="0" smtClean="0"/>
              <a:t>.)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4348" y="4643446"/>
            <a:ext cx="78581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/>
              <a:t>・</a:t>
            </a:r>
            <a:r>
              <a:rPr lang="en-US" altLang="ja-JP" sz="2400" dirty="0" smtClean="0"/>
              <a:t>Japanese Go game is imported from South China.</a:t>
            </a:r>
          </a:p>
          <a:p>
            <a:pPr>
              <a:lnSpc>
                <a:spcPts val="1200"/>
              </a:lnSpc>
            </a:pPr>
            <a:endParaRPr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It must be after the letter “</a:t>
            </a:r>
            <a:r>
              <a:rPr lang="ja-JP" altLang="en-US" sz="2400" dirty="0" smtClean="0"/>
              <a:t>碁</a:t>
            </a:r>
            <a:r>
              <a:rPr lang="en-US" altLang="ja-JP" sz="2400" dirty="0" smtClean="0"/>
              <a:t>” was made, and before all the</a:t>
            </a:r>
          </a:p>
          <a:p>
            <a:r>
              <a:rPr lang="en-US" altLang="ja-JP" sz="2400" dirty="0" smtClean="0"/>
              <a:t>  pronunciation was unified.  Say 350-601 AD.</a:t>
            </a:r>
          </a:p>
        </p:txBody>
      </p:sp>
      <p:sp>
        <p:nvSpPr>
          <p:cNvPr id="8" name="下矢印 7"/>
          <p:cNvSpPr/>
          <p:nvPr/>
        </p:nvSpPr>
        <p:spPr>
          <a:xfrm>
            <a:off x="6072198" y="3643314"/>
            <a:ext cx="42862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33485"/>
            <a:ext cx="47053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85786" y="50004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WHERE?</a:t>
            </a:r>
            <a:r>
              <a:rPr lang="ja-JP" altLang="en-US" sz="3200" b="1" u="sng" dirty="0" smtClean="0">
                <a:latin typeface="Palatino Linotype" pitchFamily="18" charset="0"/>
                <a:ea typeface="HGS明朝E" pitchFamily="18" charset="-128"/>
              </a:rPr>
              <a:t>＜</a:t>
            </a:r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3</a:t>
            </a:r>
            <a:r>
              <a:rPr lang="ja-JP" altLang="en-US" sz="3200" b="1" u="sng" dirty="0" smtClean="0">
                <a:latin typeface="Palatino Linotype" pitchFamily="18" charset="0"/>
                <a:ea typeface="HGS明朝E" pitchFamily="18" charset="-128"/>
              </a:rPr>
              <a:t>＞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57752" y="2357430"/>
            <a:ext cx="3429024" cy="202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ja-JP" dirty="0" smtClean="0"/>
              <a:t>Sothern part of China</a:t>
            </a:r>
          </a:p>
          <a:p>
            <a:pPr>
              <a:lnSpc>
                <a:spcPts val="2300"/>
              </a:lnSpc>
            </a:pPr>
            <a:r>
              <a:rPr lang="ja-JP" altLang="en-US" b="1" dirty="0" smtClean="0"/>
              <a:t>    東 晋</a:t>
            </a:r>
            <a:r>
              <a:rPr lang="ja-JP" altLang="en-US" dirty="0" smtClean="0"/>
              <a:t>　</a:t>
            </a:r>
            <a:r>
              <a:rPr lang="en-US" altLang="ja-JP" dirty="0" smtClean="0"/>
              <a:t>317</a:t>
            </a:r>
            <a:r>
              <a:rPr lang="ja-JP" altLang="en-US" dirty="0" smtClean="0"/>
              <a:t>～</a:t>
            </a:r>
            <a:r>
              <a:rPr lang="en-US" altLang="ja-JP" dirty="0" smtClean="0"/>
              <a:t>420</a:t>
            </a:r>
          </a:p>
          <a:p>
            <a:pPr>
              <a:lnSpc>
                <a:spcPts val="2300"/>
              </a:lnSpc>
            </a:pPr>
            <a:r>
              <a:rPr lang="ja-JP" altLang="en-US" b="1" dirty="0" smtClean="0"/>
              <a:t>    南 宋</a:t>
            </a:r>
            <a:r>
              <a:rPr lang="ja-JP" altLang="en-US" dirty="0" smtClean="0"/>
              <a:t>　</a:t>
            </a:r>
            <a:r>
              <a:rPr lang="en-US" altLang="ja-JP" dirty="0" smtClean="0"/>
              <a:t>420</a:t>
            </a:r>
            <a:r>
              <a:rPr lang="ja-JP" altLang="en-US" dirty="0" smtClean="0"/>
              <a:t>～</a:t>
            </a:r>
            <a:r>
              <a:rPr lang="en-US" altLang="ja-JP" dirty="0" smtClean="0"/>
              <a:t>479</a:t>
            </a:r>
          </a:p>
          <a:p>
            <a:pPr>
              <a:lnSpc>
                <a:spcPts val="1300"/>
              </a:lnSpc>
            </a:pPr>
            <a:endParaRPr lang="en-US" altLang="ja-JP" dirty="0" smtClean="0"/>
          </a:p>
          <a:p>
            <a:pPr>
              <a:lnSpc>
                <a:spcPts val="2300"/>
              </a:lnSpc>
            </a:pPr>
            <a:r>
              <a:rPr lang="en-US" altLang="ja-JP" dirty="0" smtClean="0"/>
              <a:t>These are era of cultural progress.</a:t>
            </a:r>
          </a:p>
          <a:p>
            <a:pPr>
              <a:lnSpc>
                <a:spcPts val="2300"/>
              </a:lnSpc>
            </a:pPr>
            <a:r>
              <a:rPr lang="en-US" altLang="ja-JP" dirty="0" smtClean="0"/>
              <a:t>Especially,  </a:t>
            </a:r>
            <a:r>
              <a:rPr lang="ja-JP" altLang="en-US" b="1" dirty="0" smtClean="0"/>
              <a:t>東晋</a:t>
            </a:r>
            <a:r>
              <a:rPr lang="ja-JP" altLang="en-US" dirty="0" smtClean="0"/>
              <a:t> </a:t>
            </a:r>
            <a:r>
              <a:rPr lang="en-US" altLang="ja-JP" dirty="0" smtClean="0"/>
              <a:t>era is called “Renaissance in China”.</a:t>
            </a:r>
            <a:endParaRPr kumimoji="1" lang="en-US" altLang="ja-JP" dirty="0" smtClean="0"/>
          </a:p>
        </p:txBody>
      </p:sp>
      <p:sp>
        <p:nvSpPr>
          <p:cNvPr id="8" name="左大かっこ 7"/>
          <p:cNvSpPr/>
          <p:nvPr/>
        </p:nvSpPr>
        <p:spPr>
          <a:xfrm>
            <a:off x="5045784" y="2692042"/>
            <a:ext cx="71438" cy="57150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167340" y="4660921"/>
          <a:ext cx="3405188" cy="1768475"/>
        </p:xfrm>
        <a:graphic>
          <a:graphicData uri="http://schemas.openxmlformats.org/presentationml/2006/ole">
            <p:oleObj spid="_x0000_s21507" name="文書" r:id="rId3" imgW="4639831" imgH="2420980" progId="Word.Document.12">
              <p:embed/>
            </p:oleObj>
          </a:graphicData>
        </a:graphic>
      </p:graphicFrame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24900"/>
            <a:ext cx="54483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285992"/>
            <a:ext cx="44005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4580" y="62113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⑭</a:t>
            </a:r>
            <a:endParaRPr kumimoji="1"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2844" y="571480"/>
            <a:ext cx="89297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500" b="1" u="sng" dirty="0" smtClean="0">
                <a:latin typeface="Palatino Linotype" pitchFamily="18" charset="0"/>
                <a:ea typeface="HGS明朝E" pitchFamily="18" charset="-128"/>
              </a:rPr>
              <a:t>Background (social/political) in E. Asia (4~5 century) </a:t>
            </a:r>
            <a:r>
              <a:rPr lang="ja-JP" altLang="en-US" sz="2500" b="1" u="sng" dirty="0" smtClean="0">
                <a:latin typeface="Palatino Linotype" pitchFamily="18" charset="0"/>
                <a:ea typeface="HGS明朝E" pitchFamily="18" charset="-128"/>
              </a:rPr>
              <a:t>＜</a:t>
            </a:r>
            <a:r>
              <a:rPr lang="en-US" altLang="ja-JP" sz="2500" b="1" u="sng" dirty="0" smtClean="0">
                <a:latin typeface="Palatino Linotype" pitchFamily="18" charset="0"/>
                <a:ea typeface="HGS明朝E" pitchFamily="18" charset="-128"/>
              </a:rPr>
              <a:t>1</a:t>
            </a:r>
            <a:r>
              <a:rPr lang="ja-JP" altLang="en-US" sz="2500" b="1" u="sng" dirty="0" smtClean="0">
                <a:latin typeface="Palatino Linotype" pitchFamily="18" charset="0"/>
                <a:ea typeface="HGS明朝E" pitchFamily="18" charset="-128"/>
              </a:rPr>
              <a:t>＞</a:t>
            </a:r>
            <a:r>
              <a:rPr lang="en-US" altLang="ja-JP" sz="2500" b="1" u="sng" dirty="0" smtClean="0">
                <a:latin typeface="Palatino Linotype" pitchFamily="18" charset="0"/>
                <a:ea typeface="HGS明朝E" pitchFamily="18" charset="-128"/>
              </a:rPr>
              <a:t> </a:t>
            </a:r>
            <a:endParaRPr kumimoji="1" lang="ja-JP" altLang="en-US" sz="25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4348" y="4643446"/>
            <a:ext cx="78581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/>
              <a:t>・</a:t>
            </a:r>
            <a:r>
              <a:rPr lang="en-US" altLang="ja-JP" sz="2400" dirty="0" smtClean="0"/>
              <a:t>The local leaders give loyalty and gifts.</a:t>
            </a:r>
          </a:p>
          <a:p>
            <a:pPr>
              <a:lnSpc>
                <a:spcPts val="1200"/>
              </a:lnSpc>
            </a:pPr>
            <a:endParaRPr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The Emperor gives a right to use title “King</a:t>
            </a:r>
            <a:r>
              <a:rPr lang="ja-JP" altLang="en-US" sz="2400" dirty="0" smtClean="0"/>
              <a:t>（王）</a:t>
            </a:r>
            <a:r>
              <a:rPr lang="en-US" altLang="ja-JP" sz="2400" dirty="0" smtClean="0"/>
              <a:t>” locally,</a:t>
            </a:r>
          </a:p>
          <a:p>
            <a:r>
              <a:rPr lang="en-US" altLang="ja-JP" sz="2400" dirty="0" smtClean="0"/>
              <a:t>   (also gives a right to monopolize trade permission.)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6004" y="1428736"/>
            <a:ext cx="24288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［冊封体制］</a:t>
            </a:r>
            <a:endParaRPr kumimoji="1" lang="en-US" altLang="ja-JP" sz="2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7903" y="1849779"/>
            <a:ext cx="1785950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kumimoji="1" lang="en-US" altLang="ja-JP" dirty="0" err="1" smtClean="0"/>
              <a:t>Sakuho</a:t>
            </a:r>
            <a:r>
              <a:rPr kumimoji="1" lang="en-US" altLang="ja-JP" dirty="0" smtClean="0"/>
              <a:t>-System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43240" y="2143116"/>
            <a:ext cx="150019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200" b="1" dirty="0" smtClean="0"/>
              <a:t>China</a:t>
            </a:r>
            <a:endParaRPr kumimoji="1" lang="en-US" altLang="ja-JP" sz="42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28926" y="3383821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Korea </a:t>
            </a:r>
            <a:r>
              <a:rPr lang="en-US" altLang="ja-JP" sz="2400" dirty="0" smtClean="0"/>
              <a:t>King</a:t>
            </a:r>
            <a:r>
              <a:rPr lang="en-US" altLang="ja-JP" sz="2000" dirty="0" smtClean="0"/>
              <a:t> </a:t>
            </a:r>
          </a:p>
          <a:p>
            <a:r>
              <a:rPr kumimoji="1" lang="ja-JP" altLang="en-US" sz="2000" dirty="0" smtClean="0"/>
              <a:t>（百済</a:t>
            </a:r>
            <a:r>
              <a:rPr lang="ja-JP" altLang="en-US" sz="2000" dirty="0" smtClean="0"/>
              <a:t>・</a:t>
            </a:r>
            <a:r>
              <a:rPr kumimoji="1" lang="ja-JP" altLang="en-US" sz="2000" dirty="0" smtClean="0"/>
              <a:t>高句麗 </a:t>
            </a:r>
            <a:r>
              <a:rPr kumimoji="1" lang="en-US" altLang="ja-JP" sz="2000" dirty="0" smtClean="0"/>
              <a:t>/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朝鮮王）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1508" y="2789762"/>
            <a:ext cx="318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Japan King</a:t>
            </a:r>
            <a:r>
              <a:rPr lang="ja-JP" altLang="en-US" sz="2000" dirty="0" smtClean="0"/>
              <a:t>（大和王</a:t>
            </a:r>
            <a:r>
              <a:rPr lang="en-US" altLang="ja-JP" sz="2000" dirty="0" smtClean="0"/>
              <a:t>/</a:t>
            </a:r>
            <a:r>
              <a:rPr lang="ja-JP" altLang="en-US" sz="2000" dirty="0" smtClean="0"/>
              <a:t>倭王）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29256" y="209425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(local) King</a:t>
            </a:r>
            <a:endParaRPr kumimoji="1" lang="ja-JP" altLang="en-US" sz="24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4643438" y="2357430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弧 13"/>
          <p:cNvSpPr/>
          <p:nvPr/>
        </p:nvSpPr>
        <p:spPr>
          <a:xfrm rot="1699091">
            <a:off x="4446944" y="2725507"/>
            <a:ext cx="1149272" cy="483732"/>
          </a:xfrm>
          <a:prstGeom prst="arc">
            <a:avLst>
              <a:gd name="adj1" fmla="val 11661538"/>
              <a:gd name="adj2" fmla="val 200736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 rot="5400000">
            <a:off x="3250397" y="3201545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4580" y="62113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⑮</a:t>
            </a:r>
            <a:endParaRPr kumimoji="1"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57148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u="sng" dirty="0" smtClean="0">
                <a:latin typeface="Palatino Linotype" pitchFamily="18" charset="0"/>
                <a:ea typeface="HGS明朝E" pitchFamily="18" charset="-128"/>
              </a:rPr>
              <a:t>Background in E. Asia (4~5 century) </a:t>
            </a:r>
            <a:r>
              <a:rPr lang="ja-JP" altLang="en-US" sz="2800" b="1" u="sng" dirty="0" smtClean="0">
                <a:latin typeface="Palatino Linotype" pitchFamily="18" charset="0"/>
                <a:ea typeface="HGS明朝E" pitchFamily="18" charset="-128"/>
              </a:rPr>
              <a:t>＜</a:t>
            </a:r>
            <a:r>
              <a:rPr lang="en-US" altLang="ja-JP" sz="2800" b="1" u="sng" dirty="0" smtClean="0">
                <a:latin typeface="Palatino Linotype" pitchFamily="18" charset="0"/>
                <a:ea typeface="HGS明朝E" pitchFamily="18" charset="-128"/>
              </a:rPr>
              <a:t>2</a:t>
            </a:r>
            <a:r>
              <a:rPr lang="ja-JP" altLang="en-US" sz="2800" b="1" u="sng" dirty="0" smtClean="0">
                <a:latin typeface="Palatino Linotype" pitchFamily="18" charset="0"/>
                <a:ea typeface="HGS明朝E" pitchFamily="18" charset="-128"/>
              </a:rPr>
              <a:t>＞</a:t>
            </a:r>
            <a:r>
              <a:rPr lang="en-US" altLang="ja-JP" sz="2800" b="1" u="sng" dirty="0" smtClean="0">
                <a:latin typeface="Palatino Linotype" pitchFamily="18" charset="0"/>
                <a:ea typeface="HGS明朝E" pitchFamily="18" charset="-128"/>
              </a:rPr>
              <a:t> 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6004" y="1428736"/>
            <a:ext cx="24288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［冊封体制］</a:t>
            </a:r>
            <a:endParaRPr kumimoji="1" lang="en-US" altLang="ja-JP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2000240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/>
              <a:t>Accepting </a:t>
            </a:r>
            <a:r>
              <a:rPr lang="en-US" altLang="ja-JP" sz="2400" dirty="0" err="1" smtClean="0"/>
              <a:t>Sakuho</a:t>
            </a:r>
            <a:r>
              <a:rPr lang="en-US" altLang="ja-JP" sz="2400" dirty="0" smtClean="0"/>
              <a:t>-System means also accepting: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/>
              <a:t>         ・</a:t>
            </a:r>
            <a:r>
              <a:rPr lang="en-US" altLang="ja-JP" sz="2400" dirty="0" smtClean="0"/>
              <a:t>religion/philosophy (priest/shaman/prophet)</a:t>
            </a:r>
          </a:p>
          <a:p>
            <a:r>
              <a:rPr lang="ja-JP" altLang="en-US" sz="2400" dirty="0" smtClean="0"/>
              <a:t>         ・</a:t>
            </a:r>
            <a:r>
              <a:rPr lang="en-US" altLang="ja-JP" sz="2400" dirty="0" smtClean="0"/>
              <a:t>unified calendar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5852" y="3965208"/>
            <a:ext cx="27146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 Chinese</a:t>
            </a:r>
          </a:p>
          <a:p>
            <a:r>
              <a:rPr lang="en-US" altLang="ja-JP" sz="2400" dirty="0" smtClean="0"/>
              <a:t> (Shaman prophet)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6314" y="3951644"/>
            <a:ext cx="26432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local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 smtClean="0"/>
              <a:t>(Shaman prophet)  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80198" y="400050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/>
              <a:t>＞</a:t>
            </a:r>
            <a:endParaRPr kumimoji="1" lang="ja-JP" altLang="en-US" sz="40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1214414" y="3714752"/>
            <a:ext cx="6215106" cy="1428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4348" y="5288340"/>
            <a:ext cx="7858180" cy="62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600" dirty="0" smtClean="0">
                <a:latin typeface="Cooper Black" pitchFamily="18" charset="0"/>
              </a:rPr>
              <a:t>Pride? or (reluctantly) Accepting </a:t>
            </a:r>
            <a:r>
              <a:rPr lang="en-US" altLang="ja-JP" sz="2600" dirty="0" err="1" smtClean="0">
                <a:latin typeface="Cooper Black" pitchFamily="18" charset="0"/>
              </a:rPr>
              <a:t>Sakuho</a:t>
            </a:r>
            <a:r>
              <a:rPr lang="en-US" altLang="ja-JP" sz="2600" dirty="0" smtClean="0">
                <a:latin typeface="Cooper Black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テキスト ボックス 105"/>
          <p:cNvSpPr txBox="1"/>
          <p:nvPr/>
        </p:nvSpPr>
        <p:spPr>
          <a:xfrm>
            <a:off x="6553390" y="3128255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604</a:t>
            </a:r>
            <a:endParaRPr kumimoji="1" lang="ja-JP" altLang="en-US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4282" y="62113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⑯</a:t>
            </a:r>
            <a:endParaRPr kumimoji="1"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357166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Genka- Calendar</a:t>
            </a:r>
            <a:r>
              <a:rPr lang="ja-JP" altLang="en-US" sz="2800" b="1" u="sng" dirty="0" smtClean="0">
                <a:latin typeface="Palatino Linotype" pitchFamily="18" charset="0"/>
                <a:ea typeface="HGS明朝E" pitchFamily="18" charset="-128"/>
              </a:rPr>
              <a:t>（元嘉暦）</a:t>
            </a:r>
            <a:r>
              <a:rPr lang="en-US" altLang="ja-JP" sz="2800" b="1" u="sng" dirty="0" smtClean="0">
                <a:latin typeface="Palatino Linotype" pitchFamily="18" charset="0"/>
                <a:ea typeface="HGS明朝E" pitchFamily="18" charset="-128"/>
              </a:rPr>
              <a:t> 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8228" y="4496866"/>
            <a:ext cx="8425772" cy="210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/>
              <a:t>・</a:t>
            </a:r>
            <a:r>
              <a:rPr lang="en-US" altLang="ja-JP" sz="2000" dirty="0" smtClean="0"/>
              <a:t>In Korea</a:t>
            </a:r>
            <a:r>
              <a:rPr lang="ja-JP" altLang="en-US" sz="2000" dirty="0" smtClean="0"/>
              <a:t>（百済）</a:t>
            </a:r>
            <a:r>
              <a:rPr lang="en-US" altLang="ja-JP" sz="2000" dirty="0" smtClean="0"/>
              <a:t>, Genka-C. was adopted and used (</a:t>
            </a:r>
            <a:r>
              <a:rPr lang="ja-JP" altLang="en-US" sz="2000" dirty="0" smtClean="0"/>
              <a:t>→</a:t>
            </a:r>
            <a:r>
              <a:rPr lang="en-US" altLang="ja-JP" sz="2000" dirty="0" smtClean="0"/>
              <a:t>improved).</a:t>
            </a:r>
          </a:p>
          <a:p>
            <a:pPr>
              <a:lnSpc>
                <a:spcPts val="800"/>
              </a:lnSpc>
            </a:pPr>
            <a:endParaRPr lang="en-US" altLang="ja-JP" sz="2000" dirty="0" smtClean="0"/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In Japan</a:t>
            </a:r>
            <a:r>
              <a:rPr lang="ja-JP" altLang="en-US" sz="2000" dirty="0" smtClean="0"/>
              <a:t>（大和）</a:t>
            </a:r>
            <a:r>
              <a:rPr lang="en-US" altLang="ja-JP" sz="2000" dirty="0" smtClean="0"/>
              <a:t>, Genka-C. had been used but not adopted until the year 604.</a:t>
            </a:r>
          </a:p>
          <a:p>
            <a:pPr>
              <a:lnSpc>
                <a:spcPts val="1700"/>
              </a:lnSpc>
            </a:pPr>
            <a:endParaRPr lang="en-US" altLang="ja-JP" sz="2000" dirty="0" smtClean="0"/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The person who adopted in Japan in 604 AD is                     . </a:t>
            </a:r>
          </a:p>
          <a:p>
            <a:r>
              <a:rPr lang="en-US" altLang="ja-JP" sz="2000" dirty="0" smtClean="0"/>
              <a:t>   He is pious Buddhist and had a reason to respect Chinese shaman (Buddhism</a:t>
            </a:r>
          </a:p>
          <a:p>
            <a:r>
              <a:rPr lang="en-US" altLang="ja-JP" sz="2000" dirty="0" smtClean="0"/>
              <a:t>   priest) than local ones.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771453" y="5436849"/>
          <a:ext cx="1360487" cy="541337"/>
        </p:xfrm>
        <a:graphic>
          <a:graphicData uri="http://schemas.openxmlformats.org/presentationml/2006/ole">
            <p:oleObj spid="_x0000_s22530" name="文書" r:id="rId3" imgW="1886296" imgH="753555" progId="Word.Document.12">
              <p:embed/>
            </p:oleObj>
          </a:graphicData>
        </a:graphic>
      </p:graphicFrame>
      <p:cxnSp>
        <p:nvCxnSpPr>
          <p:cNvPr id="7" name="直線コネクタ 6"/>
          <p:cNvCxnSpPr/>
          <p:nvPr/>
        </p:nvCxnSpPr>
        <p:spPr>
          <a:xfrm>
            <a:off x="714348" y="1571612"/>
            <a:ext cx="7643866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-36545" y="2821777"/>
            <a:ext cx="3214710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71472" y="164305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China</a:t>
            </a:r>
            <a:r>
              <a:rPr kumimoji="1" lang="ja-JP" altLang="en-US" sz="1400" dirty="0" smtClean="0"/>
              <a:t>（宋）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57224" y="350043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Japan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5786" y="2537877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Korea</a:t>
            </a:r>
            <a:endParaRPr kumimoji="1" lang="ja-JP" altLang="en-US" sz="1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988942" y="1579020"/>
            <a:ext cx="1225735" cy="421220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 rot="5400000">
            <a:off x="1881786" y="1581049"/>
            <a:ext cx="214314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4679951" y="1591544"/>
            <a:ext cx="214314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>
            <a:off x="6465901" y="1583959"/>
            <a:ext cx="214314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000232" y="2500306"/>
            <a:ext cx="5715040" cy="1588"/>
          </a:xfrm>
          <a:prstGeom prst="line">
            <a:avLst/>
          </a:prstGeom>
          <a:ln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2598372" y="2928934"/>
            <a:ext cx="5188338" cy="11289"/>
          </a:xfrm>
          <a:prstGeom prst="line">
            <a:avLst/>
          </a:prstGeom>
          <a:ln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763340" y="121812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445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28926" y="121442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510</a:t>
            </a:r>
            <a:endParaRPr kumimoji="1" lang="ja-JP" altLang="en-US" dirty="0"/>
          </a:p>
        </p:txBody>
      </p:sp>
      <p:cxnSp>
        <p:nvCxnSpPr>
          <p:cNvPr id="24" name="直線コネクタ 23"/>
          <p:cNvCxnSpPr/>
          <p:nvPr/>
        </p:nvCxnSpPr>
        <p:spPr>
          <a:xfrm rot="5400000">
            <a:off x="3108315" y="1583959"/>
            <a:ext cx="214314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523140" y="121442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550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97801" y="1199429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600</a:t>
            </a:r>
            <a:endParaRPr kumimoji="1" lang="ja-JP" altLang="en-US" dirty="0"/>
          </a:p>
        </p:txBody>
      </p:sp>
      <p:sp>
        <p:nvSpPr>
          <p:cNvPr id="39" name="フリーフォーム 38"/>
          <p:cNvSpPr/>
          <p:nvPr/>
        </p:nvSpPr>
        <p:spPr>
          <a:xfrm>
            <a:off x="1998133" y="2500306"/>
            <a:ext cx="681670" cy="446529"/>
          </a:xfrm>
          <a:custGeom>
            <a:avLst/>
            <a:gdLst>
              <a:gd name="connsiteX0" fmla="*/ 0 w 681670"/>
              <a:gd name="connsiteY0" fmla="*/ 0 h 446529"/>
              <a:gd name="connsiteX1" fmla="*/ 180623 w 681670"/>
              <a:gd name="connsiteY1" fmla="*/ 90311 h 446529"/>
              <a:gd name="connsiteX2" fmla="*/ 304800 w 681670"/>
              <a:gd name="connsiteY2" fmla="*/ 112889 h 446529"/>
              <a:gd name="connsiteX3" fmla="*/ 417689 w 681670"/>
              <a:gd name="connsiteY3" fmla="*/ 124178 h 446529"/>
              <a:gd name="connsiteX4" fmla="*/ 508000 w 681670"/>
              <a:gd name="connsiteY4" fmla="*/ 135467 h 446529"/>
              <a:gd name="connsiteX5" fmla="*/ 406400 w 681670"/>
              <a:gd name="connsiteY5" fmla="*/ 180622 h 446529"/>
              <a:gd name="connsiteX6" fmla="*/ 316089 w 681670"/>
              <a:gd name="connsiteY6" fmla="*/ 191911 h 446529"/>
              <a:gd name="connsiteX7" fmla="*/ 248356 w 681670"/>
              <a:gd name="connsiteY7" fmla="*/ 203200 h 446529"/>
              <a:gd name="connsiteX8" fmla="*/ 417689 w 681670"/>
              <a:gd name="connsiteY8" fmla="*/ 225778 h 446529"/>
              <a:gd name="connsiteX9" fmla="*/ 587023 w 681670"/>
              <a:gd name="connsiteY9" fmla="*/ 237067 h 446529"/>
              <a:gd name="connsiteX10" fmla="*/ 575734 w 681670"/>
              <a:gd name="connsiteY10" fmla="*/ 293511 h 446529"/>
              <a:gd name="connsiteX11" fmla="*/ 361245 w 681670"/>
              <a:gd name="connsiteY11" fmla="*/ 338667 h 446529"/>
              <a:gd name="connsiteX12" fmla="*/ 666045 w 681670"/>
              <a:gd name="connsiteY12" fmla="*/ 372533 h 446529"/>
              <a:gd name="connsiteX13" fmla="*/ 620889 w 681670"/>
              <a:gd name="connsiteY13" fmla="*/ 395111 h 446529"/>
              <a:gd name="connsiteX14" fmla="*/ 519289 w 681670"/>
              <a:gd name="connsiteY14" fmla="*/ 417689 h 446529"/>
              <a:gd name="connsiteX15" fmla="*/ 587023 w 681670"/>
              <a:gd name="connsiteY15" fmla="*/ 440267 h 44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1670" h="446529">
                <a:moveTo>
                  <a:pt x="0" y="0"/>
                </a:moveTo>
                <a:cubicBezTo>
                  <a:pt x="60208" y="30104"/>
                  <a:pt x="117499" y="66932"/>
                  <a:pt x="180623" y="90311"/>
                </a:cubicBezTo>
                <a:cubicBezTo>
                  <a:pt x="220075" y="104923"/>
                  <a:pt x="263152" y="106939"/>
                  <a:pt x="304800" y="112889"/>
                </a:cubicBezTo>
                <a:cubicBezTo>
                  <a:pt x="342237" y="118237"/>
                  <a:pt x="380103" y="120002"/>
                  <a:pt x="417689" y="124178"/>
                </a:cubicBezTo>
                <a:cubicBezTo>
                  <a:pt x="447841" y="127528"/>
                  <a:pt x="477896" y="131704"/>
                  <a:pt x="508000" y="135467"/>
                </a:cubicBezTo>
                <a:cubicBezTo>
                  <a:pt x="474133" y="150519"/>
                  <a:pt x="441955" y="170165"/>
                  <a:pt x="406400" y="180622"/>
                </a:cubicBezTo>
                <a:cubicBezTo>
                  <a:pt x="377295" y="189182"/>
                  <a:pt x="346122" y="187621"/>
                  <a:pt x="316089" y="191911"/>
                </a:cubicBezTo>
                <a:cubicBezTo>
                  <a:pt x="293430" y="195148"/>
                  <a:pt x="270934" y="199437"/>
                  <a:pt x="248356" y="203200"/>
                </a:cubicBezTo>
                <a:cubicBezTo>
                  <a:pt x="321858" y="215450"/>
                  <a:pt x="334789" y="218870"/>
                  <a:pt x="417689" y="225778"/>
                </a:cubicBezTo>
                <a:cubicBezTo>
                  <a:pt x="474064" y="230476"/>
                  <a:pt x="530578" y="233304"/>
                  <a:pt x="587023" y="237067"/>
                </a:cubicBezTo>
                <a:cubicBezTo>
                  <a:pt x="583260" y="255882"/>
                  <a:pt x="585903" y="277240"/>
                  <a:pt x="575734" y="293511"/>
                </a:cubicBezTo>
                <a:cubicBezTo>
                  <a:pt x="535441" y="357978"/>
                  <a:pt x="398662" y="336172"/>
                  <a:pt x="361245" y="338667"/>
                </a:cubicBezTo>
                <a:cubicBezTo>
                  <a:pt x="409444" y="342375"/>
                  <a:pt x="623882" y="355668"/>
                  <a:pt x="666045" y="372533"/>
                </a:cubicBezTo>
                <a:cubicBezTo>
                  <a:pt x="681670" y="378783"/>
                  <a:pt x="636973" y="390162"/>
                  <a:pt x="620889" y="395111"/>
                </a:cubicBezTo>
                <a:cubicBezTo>
                  <a:pt x="587730" y="405314"/>
                  <a:pt x="553156" y="410163"/>
                  <a:pt x="519289" y="417689"/>
                </a:cubicBezTo>
                <a:cubicBezTo>
                  <a:pt x="562549" y="446529"/>
                  <a:pt x="539588" y="440267"/>
                  <a:pt x="587023" y="440267"/>
                </a:cubicBezTo>
              </a:path>
            </a:pathLst>
          </a:custGeom>
          <a:ln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>
            <a:off x="7445682" y="2502597"/>
            <a:ext cx="433962" cy="415048"/>
          </a:xfrm>
          <a:custGeom>
            <a:avLst/>
            <a:gdLst>
              <a:gd name="connsiteX0" fmla="*/ 275918 w 433962"/>
              <a:gd name="connsiteY0" fmla="*/ 0 h 415048"/>
              <a:gd name="connsiteX1" fmla="*/ 16274 w 433962"/>
              <a:gd name="connsiteY1" fmla="*/ 33866 h 415048"/>
              <a:gd name="connsiteX2" fmla="*/ 61429 w 433962"/>
              <a:gd name="connsiteY2" fmla="*/ 56444 h 415048"/>
              <a:gd name="connsiteX3" fmla="*/ 174318 w 433962"/>
              <a:gd name="connsiteY3" fmla="*/ 79022 h 415048"/>
              <a:gd name="connsiteX4" fmla="*/ 275918 w 433962"/>
              <a:gd name="connsiteY4" fmla="*/ 90311 h 415048"/>
              <a:gd name="connsiteX5" fmla="*/ 366229 w 433962"/>
              <a:gd name="connsiteY5" fmla="*/ 101600 h 415048"/>
              <a:gd name="connsiteX6" fmla="*/ 230762 w 433962"/>
              <a:gd name="connsiteY6" fmla="*/ 158044 h 415048"/>
              <a:gd name="connsiteX7" fmla="*/ 242051 w 433962"/>
              <a:gd name="connsiteY7" fmla="*/ 191911 h 415048"/>
              <a:gd name="connsiteX8" fmla="*/ 298496 w 433962"/>
              <a:gd name="connsiteY8" fmla="*/ 203200 h 415048"/>
              <a:gd name="connsiteX9" fmla="*/ 433962 w 433962"/>
              <a:gd name="connsiteY9" fmla="*/ 225778 h 415048"/>
              <a:gd name="connsiteX10" fmla="*/ 343651 w 433962"/>
              <a:gd name="connsiteY10" fmla="*/ 248355 h 415048"/>
              <a:gd name="connsiteX11" fmla="*/ 208185 w 433962"/>
              <a:gd name="connsiteY11" fmla="*/ 270933 h 415048"/>
              <a:gd name="connsiteX12" fmla="*/ 242051 w 433962"/>
              <a:gd name="connsiteY12" fmla="*/ 293511 h 415048"/>
              <a:gd name="connsiteX13" fmla="*/ 309785 w 433962"/>
              <a:gd name="connsiteY13" fmla="*/ 304800 h 415048"/>
              <a:gd name="connsiteX14" fmla="*/ 343651 w 433962"/>
              <a:gd name="connsiteY14" fmla="*/ 316089 h 415048"/>
              <a:gd name="connsiteX15" fmla="*/ 298496 w 433962"/>
              <a:gd name="connsiteY15" fmla="*/ 338666 h 415048"/>
              <a:gd name="connsiteX16" fmla="*/ 230762 w 433962"/>
              <a:gd name="connsiteY16" fmla="*/ 349955 h 415048"/>
              <a:gd name="connsiteX17" fmla="*/ 264629 w 433962"/>
              <a:gd name="connsiteY17" fmla="*/ 361244 h 415048"/>
              <a:gd name="connsiteX18" fmla="*/ 422674 w 433962"/>
              <a:gd name="connsiteY18" fmla="*/ 383822 h 415048"/>
              <a:gd name="connsiteX19" fmla="*/ 377518 w 433962"/>
              <a:gd name="connsiteY19" fmla="*/ 406400 h 415048"/>
              <a:gd name="connsiteX20" fmla="*/ 332362 w 433962"/>
              <a:gd name="connsiteY20" fmla="*/ 406400 h 4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3962" h="415048">
                <a:moveTo>
                  <a:pt x="275918" y="0"/>
                </a:moveTo>
                <a:cubicBezTo>
                  <a:pt x="189370" y="11289"/>
                  <a:pt x="100681" y="11654"/>
                  <a:pt x="16274" y="33866"/>
                </a:cubicBezTo>
                <a:cubicBezTo>
                  <a:pt x="0" y="38149"/>
                  <a:pt x="45248" y="51821"/>
                  <a:pt x="61429" y="56444"/>
                </a:cubicBezTo>
                <a:cubicBezTo>
                  <a:pt x="98327" y="66987"/>
                  <a:pt x="136413" y="73037"/>
                  <a:pt x="174318" y="79022"/>
                </a:cubicBezTo>
                <a:cubicBezTo>
                  <a:pt x="207976" y="84336"/>
                  <a:pt x="242076" y="86330"/>
                  <a:pt x="275918" y="90311"/>
                </a:cubicBezTo>
                <a:lnTo>
                  <a:pt x="366229" y="101600"/>
                </a:lnTo>
                <a:cubicBezTo>
                  <a:pt x="321073" y="120415"/>
                  <a:pt x="215293" y="111636"/>
                  <a:pt x="230762" y="158044"/>
                </a:cubicBezTo>
                <a:cubicBezTo>
                  <a:pt x="234525" y="169333"/>
                  <a:pt x="232150" y="185310"/>
                  <a:pt x="242051" y="191911"/>
                </a:cubicBezTo>
                <a:cubicBezTo>
                  <a:pt x="258016" y="202554"/>
                  <a:pt x="279600" y="199865"/>
                  <a:pt x="298496" y="203200"/>
                </a:cubicBezTo>
                <a:lnTo>
                  <a:pt x="433962" y="225778"/>
                </a:lnTo>
                <a:cubicBezTo>
                  <a:pt x="403858" y="233304"/>
                  <a:pt x="374150" y="242637"/>
                  <a:pt x="343651" y="248355"/>
                </a:cubicBezTo>
                <a:cubicBezTo>
                  <a:pt x="132262" y="287990"/>
                  <a:pt x="336819" y="238774"/>
                  <a:pt x="208185" y="270933"/>
                </a:cubicBezTo>
                <a:cubicBezTo>
                  <a:pt x="219474" y="278459"/>
                  <a:pt x="229180" y="289221"/>
                  <a:pt x="242051" y="293511"/>
                </a:cubicBezTo>
                <a:cubicBezTo>
                  <a:pt x="263766" y="300749"/>
                  <a:pt x="287441" y="299835"/>
                  <a:pt x="309785" y="304800"/>
                </a:cubicBezTo>
                <a:cubicBezTo>
                  <a:pt x="321401" y="307381"/>
                  <a:pt x="332362" y="312326"/>
                  <a:pt x="343651" y="316089"/>
                </a:cubicBezTo>
                <a:cubicBezTo>
                  <a:pt x="328599" y="323615"/>
                  <a:pt x="314615" y="333831"/>
                  <a:pt x="298496" y="338666"/>
                </a:cubicBezTo>
                <a:cubicBezTo>
                  <a:pt x="276572" y="345243"/>
                  <a:pt x="249807" y="337258"/>
                  <a:pt x="230762" y="349955"/>
                </a:cubicBezTo>
                <a:cubicBezTo>
                  <a:pt x="220861" y="356556"/>
                  <a:pt x="252910" y="359176"/>
                  <a:pt x="264629" y="361244"/>
                </a:cubicBezTo>
                <a:cubicBezTo>
                  <a:pt x="317036" y="370492"/>
                  <a:pt x="369992" y="376296"/>
                  <a:pt x="422674" y="383822"/>
                </a:cubicBezTo>
                <a:cubicBezTo>
                  <a:pt x="407622" y="391348"/>
                  <a:pt x="394178" y="404020"/>
                  <a:pt x="377518" y="406400"/>
                </a:cubicBezTo>
                <a:cubicBezTo>
                  <a:pt x="316983" y="415048"/>
                  <a:pt x="361734" y="377028"/>
                  <a:pt x="332362" y="406400"/>
                </a:cubicBezTo>
              </a:path>
            </a:pathLst>
          </a:custGeom>
          <a:ln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/>
          <p:cNvCxnSpPr/>
          <p:nvPr/>
        </p:nvCxnSpPr>
        <p:spPr>
          <a:xfrm rot="10800000" flipV="1">
            <a:off x="2714612" y="2500306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10800000" flipV="1">
            <a:off x="3214678" y="2500306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10800000" flipV="1">
            <a:off x="3786182" y="2500306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rot="10800000" flipV="1">
            <a:off x="4357686" y="2500306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10800000" flipV="1">
            <a:off x="4929190" y="2500306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rot="10800000" flipV="1">
            <a:off x="5500694" y="2500307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rot="10800000" flipV="1">
            <a:off x="6072198" y="2500306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rot="10800000" flipV="1">
            <a:off x="6572264" y="2500306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40" idx="2"/>
          </p:cNvCxnSpPr>
          <p:nvPr/>
        </p:nvCxnSpPr>
        <p:spPr>
          <a:xfrm flipH="1">
            <a:off x="7072330" y="2559041"/>
            <a:ext cx="434781" cy="351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rot="10800000" flipV="1">
            <a:off x="2000232" y="1571612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rot="10800000" flipV="1">
            <a:off x="2428860" y="1571612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13" idx="3"/>
          </p:cNvCxnSpPr>
          <p:nvPr/>
        </p:nvCxnSpPr>
        <p:spPr>
          <a:xfrm flipH="1">
            <a:off x="2928927" y="1789630"/>
            <a:ext cx="285750" cy="210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4673601" y="2597173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554</a:t>
            </a:r>
            <a:endParaRPr kumimoji="1" lang="ja-JP" altLang="en-US" b="1" dirty="0"/>
          </a:p>
        </p:txBody>
      </p:sp>
      <p:sp>
        <p:nvSpPr>
          <p:cNvPr id="61" name="円/楕円 60"/>
          <p:cNvSpPr/>
          <p:nvPr/>
        </p:nvSpPr>
        <p:spPr>
          <a:xfrm>
            <a:off x="4688594" y="2560455"/>
            <a:ext cx="500066" cy="42862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6429388" y="2568040"/>
            <a:ext cx="500066" cy="42862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425684" y="2583033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602</a:t>
            </a:r>
            <a:endParaRPr kumimoji="1" lang="ja-JP" altLang="en-US" b="1" dirty="0"/>
          </a:p>
        </p:txBody>
      </p:sp>
      <p:cxnSp>
        <p:nvCxnSpPr>
          <p:cNvPr id="64" name="直線コネクタ 63"/>
          <p:cNvCxnSpPr/>
          <p:nvPr/>
        </p:nvCxnSpPr>
        <p:spPr>
          <a:xfrm>
            <a:off x="2285984" y="3432704"/>
            <a:ext cx="6858016" cy="1588"/>
          </a:xfrm>
          <a:prstGeom prst="line">
            <a:avLst/>
          </a:prstGeom>
          <a:ln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4297569" y="3857628"/>
            <a:ext cx="4857720" cy="1588"/>
          </a:xfrm>
          <a:prstGeom prst="line">
            <a:avLst/>
          </a:prstGeom>
          <a:ln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rot="10800000" flipV="1">
            <a:off x="4429124" y="3429000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3571868" y="3952078"/>
            <a:ext cx="2857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400" dirty="0" smtClean="0">
                <a:latin typeface="Trebuchet MS" pitchFamily="34" charset="0"/>
              </a:rPr>
              <a:t>archeological fact</a:t>
            </a:r>
          </a:p>
          <a:p>
            <a:pPr>
              <a:lnSpc>
                <a:spcPts val="1500"/>
              </a:lnSpc>
            </a:pPr>
            <a:r>
              <a:rPr lang="en-US" altLang="ja-JP" sz="1400" dirty="0" smtClean="0">
                <a:latin typeface="Trebuchet MS" pitchFamily="34" charset="0"/>
              </a:rPr>
              <a:t>(evidence of Usage of Genka-C.)</a:t>
            </a:r>
            <a:endParaRPr kumimoji="1" lang="ja-JP" altLang="en-US" sz="1400" dirty="0">
              <a:latin typeface="Trebuchet MS" pitchFamily="34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500826" y="4110572"/>
            <a:ext cx="150023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400" dirty="0" smtClean="0">
                <a:latin typeface="Trebuchet MS" pitchFamily="34" charset="0"/>
              </a:rPr>
              <a:t>official </a:t>
            </a:r>
            <a:r>
              <a:rPr kumimoji="1" lang="en-US" altLang="ja-JP" sz="1400" dirty="0" smtClean="0">
                <a:latin typeface="Trebuchet MS" pitchFamily="34" charset="0"/>
              </a:rPr>
              <a:t>adoption</a:t>
            </a:r>
          </a:p>
        </p:txBody>
      </p:sp>
      <p:sp>
        <p:nvSpPr>
          <p:cNvPr id="78" name="フリーフォーム 77"/>
          <p:cNvSpPr/>
          <p:nvPr/>
        </p:nvSpPr>
        <p:spPr>
          <a:xfrm>
            <a:off x="2280356" y="3443111"/>
            <a:ext cx="2057568" cy="422874"/>
          </a:xfrm>
          <a:custGeom>
            <a:avLst/>
            <a:gdLst>
              <a:gd name="connsiteX0" fmla="*/ 0 w 2057568"/>
              <a:gd name="connsiteY0" fmla="*/ 0 h 422874"/>
              <a:gd name="connsiteX1" fmla="*/ 135466 w 2057568"/>
              <a:gd name="connsiteY1" fmla="*/ 33867 h 422874"/>
              <a:gd name="connsiteX2" fmla="*/ 169333 w 2057568"/>
              <a:gd name="connsiteY2" fmla="*/ 45156 h 422874"/>
              <a:gd name="connsiteX3" fmla="*/ 270933 w 2057568"/>
              <a:gd name="connsiteY3" fmla="*/ 56445 h 422874"/>
              <a:gd name="connsiteX4" fmla="*/ 485422 w 2057568"/>
              <a:gd name="connsiteY4" fmla="*/ 112889 h 422874"/>
              <a:gd name="connsiteX5" fmla="*/ 598311 w 2057568"/>
              <a:gd name="connsiteY5" fmla="*/ 135467 h 422874"/>
              <a:gd name="connsiteX6" fmla="*/ 677333 w 2057568"/>
              <a:gd name="connsiteY6" fmla="*/ 158045 h 422874"/>
              <a:gd name="connsiteX7" fmla="*/ 1049866 w 2057568"/>
              <a:gd name="connsiteY7" fmla="*/ 180622 h 422874"/>
              <a:gd name="connsiteX8" fmla="*/ 1128888 w 2057568"/>
              <a:gd name="connsiteY8" fmla="*/ 248356 h 422874"/>
              <a:gd name="connsiteX9" fmla="*/ 1230488 w 2057568"/>
              <a:gd name="connsiteY9" fmla="*/ 259645 h 422874"/>
              <a:gd name="connsiteX10" fmla="*/ 1535288 w 2057568"/>
              <a:gd name="connsiteY10" fmla="*/ 270933 h 422874"/>
              <a:gd name="connsiteX11" fmla="*/ 1569155 w 2057568"/>
              <a:gd name="connsiteY11" fmla="*/ 327378 h 422874"/>
              <a:gd name="connsiteX12" fmla="*/ 1614311 w 2057568"/>
              <a:gd name="connsiteY12" fmla="*/ 349956 h 422874"/>
              <a:gd name="connsiteX13" fmla="*/ 1840088 w 2057568"/>
              <a:gd name="connsiteY13" fmla="*/ 361245 h 422874"/>
              <a:gd name="connsiteX14" fmla="*/ 1975555 w 2057568"/>
              <a:gd name="connsiteY14" fmla="*/ 406400 h 422874"/>
              <a:gd name="connsiteX15" fmla="*/ 2032000 w 2057568"/>
              <a:gd name="connsiteY15" fmla="*/ 417689 h 42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57568" h="422874">
                <a:moveTo>
                  <a:pt x="0" y="0"/>
                </a:moveTo>
                <a:lnTo>
                  <a:pt x="135466" y="33867"/>
                </a:lnTo>
                <a:cubicBezTo>
                  <a:pt x="146964" y="36933"/>
                  <a:pt x="157595" y="43200"/>
                  <a:pt x="169333" y="45156"/>
                </a:cubicBezTo>
                <a:cubicBezTo>
                  <a:pt x="202944" y="50758"/>
                  <a:pt x="237066" y="52682"/>
                  <a:pt x="270933" y="56445"/>
                </a:cubicBezTo>
                <a:cubicBezTo>
                  <a:pt x="342429" y="75260"/>
                  <a:pt x="413555" y="95542"/>
                  <a:pt x="485422" y="112889"/>
                </a:cubicBezTo>
                <a:cubicBezTo>
                  <a:pt x="522726" y="121893"/>
                  <a:pt x="560956" y="126678"/>
                  <a:pt x="598311" y="135467"/>
                </a:cubicBezTo>
                <a:cubicBezTo>
                  <a:pt x="624977" y="141742"/>
                  <a:pt x="650074" y="155319"/>
                  <a:pt x="677333" y="158045"/>
                </a:cubicBezTo>
                <a:cubicBezTo>
                  <a:pt x="801121" y="170424"/>
                  <a:pt x="925688" y="173096"/>
                  <a:pt x="1049866" y="180622"/>
                </a:cubicBezTo>
                <a:cubicBezTo>
                  <a:pt x="1076207" y="203200"/>
                  <a:pt x="1097104" y="234450"/>
                  <a:pt x="1128888" y="248356"/>
                </a:cubicBezTo>
                <a:cubicBezTo>
                  <a:pt x="1160106" y="262014"/>
                  <a:pt x="1196465" y="257755"/>
                  <a:pt x="1230488" y="259645"/>
                </a:cubicBezTo>
                <a:cubicBezTo>
                  <a:pt x="1332001" y="265284"/>
                  <a:pt x="1433688" y="267170"/>
                  <a:pt x="1535288" y="270933"/>
                </a:cubicBezTo>
                <a:cubicBezTo>
                  <a:pt x="1546577" y="289748"/>
                  <a:pt x="1553640" y="311863"/>
                  <a:pt x="1569155" y="327378"/>
                </a:cubicBezTo>
                <a:cubicBezTo>
                  <a:pt x="1581055" y="339278"/>
                  <a:pt x="1597612" y="347869"/>
                  <a:pt x="1614311" y="349956"/>
                </a:cubicBezTo>
                <a:cubicBezTo>
                  <a:pt x="1689082" y="359302"/>
                  <a:pt x="1764829" y="357482"/>
                  <a:pt x="1840088" y="361245"/>
                </a:cubicBezTo>
                <a:cubicBezTo>
                  <a:pt x="1901719" y="422874"/>
                  <a:pt x="1850256" y="385517"/>
                  <a:pt x="1975555" y="406400"/>
                </a:cubicBezTo>
                <a:cubicBezTo>
                  <a:pt x="2057568" y="420069"/>
                  <a:pt x="1971588" y="417689"/>
                  <a:pt x="2032000" y="41768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9" name="直線コネクタ 78"/>
          <p:cNvCxnSpPr/>
          <p:nvPr/>
        </p:nvCxnSpPr>
        <p:spPr>
          <a:xfrm rot="10800000" flipV="1">
            <a:off x="4929190" y="3429000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rot="10800000" flipV="1">
            <a:off x="5500694" y="3429000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rot="10800000" flipV="1">
            <a:off x="6000760" y="3429000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rot="10800000" flipV="1">
            <a:off x="6500826" y="3429000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 rot="10800000" flipV="1">
            <a:off x="7000892" y="3429000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rot="10800000" flipV="1">
            <a:off x="7500958" y="3429000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rot="10800000" flipV="1">
            <a:off x="8001024" y="3429000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rot="10800000" flipV="1">
            <a:off x="8429652" y="3429000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rot="10800000" flipV="1">
            <a:off x="8858248" y="3643314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 rot="10800000" flipV="1">
            <a:off x="4000496" y="3428998"/>
            <a:ext cx="500068" cy="357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>
            <a:endCxn id="78" idx="9"/>
          </p:cNvCxnSpPr>
          <p:nvPr/>
        </p:nvCxnSpPr>
        <p:spPr>
          <a:xfrm rot="10800000" flipV="1">
            <a:off x="3510844" y="3429000"/>
            <a:ext cx="418214" cy="273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endCxn id="78" idx="4"/>
          </p:cNvCxnSpPr>
          <p:nvPr/>
        </p:nvCxnSpPr>
        <p:spPr>
          <a:xfrm rot="10800000" flipV="1">
            <a:off x="2765778" y="3429000"/>
            <a:ext cx="163148" cy="12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 rot="10800000" flipV="1">
            <a:off x="3180811" y="3417711"/>
            <a:ext cx="27533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 rot="5400000">
            <a:off x="6644496" y="3642520"/>
            <a:ext cx="428628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円/楕円 112"/>
          <p:cNvSpPr/>
          <p:nvPr/>
        </p:nvSpPr>
        <p:spPr>
          <a:xfrm>
            <a:off x="3128247" y="3432704"/>
            <a:ext cx="285752" cy="21431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5715008" y="3500438"/>
            <a:ext cx="285752" cy="21431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9" name="直線矢印コネクタ 118"/>
          <p:cNvCxnSpPr>
            <a:stCxn id="61" idx="4"/>
          </p:cNvCxnSpPr>
          <p:nvPr/>
        </p:nvCxnSpPr>
        <p:spPr>
          <a:xfrm rot="5400000">
            <a:off x="4606794" y="3311480"/>
            <a:ext cx="654231" cy="943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矢印コネクタ 120"/>
          <p:cNvCxnSpPr/>
          <p:nvPr/>
        </p:nvCxnSpPr>
        <p:spPr>
          <a:xfrm rot="5400000">
            <a:off x="6272445" y="3300191"/>
            <a:ext cx="654231" cy="943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上矢印 121"/>
          <p:cNvSpPr/>
          <p:nvPr/>
        </p:nvSpPr>
        <p:spPr>
          <a:xfrm>
            <a:off x="6775289" y="3906488"/>
            <a:ext cx="188595" cy="214314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/>
          <p:cNvSpPr/>
          <p:nvPr/>
        </p:nvSpPr>
        <p:spPr>
          <a:xfrm>
            <a:off x="3341511" y="3635022"/>
            <a:ext cx="314207" cy="479778"/>
          </a:xfrm>
          <a:custGeom>
            <a:avLst/>
            <a:gdLst>
              <a:gd name="connsiteX0" fmla="*/ 0 w 314207"/>
              <a:gd name="connsiteY0" fmla="*/ 0 h 479778"/>
              <a:gd name="connsiteX1" fmla="*/ 101600 w 314207"/>
              <a:gd name="connsiteY1" fmla="*/ 270934 h 479778"/>
              <a:gd name="connsiteX2" fmla="*/ 282222 w 314207"/>
              <a:gd name="connsiteY2" fmla="*/ 451556 h 479778"/>
              <a:gd name="connsiteX3" fmla="*/ 293511 w 314207"/>
              <a:gd name="connsiteY3" fmla="*/ 440267 h 4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207" h="479778">
                <a:moveTo>
                  <a:pt x="0" y="0"/>
                </a:moveTo>
                <a:cubicBezTo>
                  <a:pt x="27281" y="97837"/>
                  <a:pt x="54563" y="195675"/>
                  <a:pt x="101600" y="270934"/>
                </a:cubicBezTo>
                <a:cubicBezTo>
                  <a:pt x="148637" y="346193"/>
                  <a:pt x="250237" y="423334"/>
                  <a:pt x="282222" y="451556"/>
                </a:cubicBezTo>
                <a:cubicBezTo>
                  <a:pt x="314207" y="479778"/>
                  <a:pt x="303859" y="460022"/>
                  <a:pt x="293511" y="44026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/>
          <p:cNvSpPr/>
          <p:nvPr/>
        </p:nvSpPr>
        <p:spPr>
          <a:xfrm>
            <a:off x="5094645" y="3721154"/>
            <a:ext cx="760934" cy="316922"/>
          </a:xfrm>
          <a:custGeom>
            <a:avLst/>
            <a:gdLst>
              <a:gd name="connsiteX0" fmla="*/ 812799 w 812799"/>
              <a:gd name="connsiteY0" fmla="*/ 0 h 398875"/>
              <a:gd name="connsiteX1" fmla="*/ 564444 w 812799"/>
              <a:gd name="connsiteY1" fmla="*/ 214489 h 398875"/>
              <a:gd name="connsiteX2" fmla="*/ 79022 w 812799"/>
              <a:gd name="connsiteY2" fmla="*/ 372534 h 398875"/>
              <a:gd name="connsiteX3" fmla="*/ 90310 w 812799"/>
              <a:gd name="connsiteY3" fmla="*/ 372534 h 3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799" h="398875">
                <a:moveTo>
                  <a:pt x="812799" y="0"/>
                </a:moveTo>
                <a:cubicBezTo>
                  <a:pt x="749769" y="76200"/>
                  <a:pt x="686740" y="152400"/>
                  <a:pt x="564444" y="214489"/>
                </a:cubicBezTo>
                <a:cubicBezTo>
                  <a:pt x="442148" y="276578"/>
                  <a:pt x="158044" y="346193"/>
                  <a:pt x="79022" y="372534"/>
                </a:cubicBezTo>
                <a:cubicBezTo>
                  <a:pt x="0" y="398875"/>
                  <a:pt x="45155" y="385704"/>
                  <a:pt x="90310" y="37253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3154352" y="1650635"/>
            <a:ext cx="1214446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dirty="0" smtClean="0"/>
              <a:t>［大明暦］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2910" y="1357298"/>
            <a:ext cx="8215338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The concept of 19×19 line Go-board was made at </a:t>
            </a:r>
            <a:r>
              <a:rPr lang="ja-JP" altLang="en-US" sz="2400" dirty="0" smtClean="0"/>
              <a:t>東晋 </a:t>
            </a:r>
            <a:r>
              <a:rPr lang="en-US" altLang="ja-JP" sz="2400" dirty="0" smtClean="0"/>
              <a:t>in </a:t>
            </a:r>
          </a:p>
          <a:p>
            <a:r>
              <a:rPr lang="en-US" altLang="ja-JP" sz="2400" dirty="0" smtClean="0"/>
              <a:t>   late 4th Century.</a:t>
            </a:r>
          </a:p>
          <a:p>
            <a:pPr>
              <a:lnSpc>
                <a:spcPts val="2300"/>
              </a:lnSpc>
            </a:pPr>
            <a:endParaRPr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When new calendar was established, the power (Emperor?) </a:t>
            </a:r>
          </a:p>
          <a:p>
            <a:r>
              <a:rPr lang="en-US" altLang="ja-JP" sz="2400" dirty="0" smtClean="0"/>
              <a:t>  also made apparatus to indicate 72 periods of Solar-Calendar </a:t>
            </a:r>
          </a:p>
          <a:p>
            <a:r>
              <a:rPr lang="en-US" altLang="ja-JP" sz="2400" dirty="0" smtClean="0"/>
              <a:t>  year.  It was 19×19 Go-board.</a:t>
            </a:r>
          </a:p>
          <a:p>
            <a:pPr>
              <a:lnSpc>
                <a:spcPts val="2300"/>
              </a:lnSpc>
            </a:pPr>
            <a:endParaRPr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 (early timing after 445 AD.)  The new calendar (Genka-C.) and</a:t>
            </a:r>
          </a:p>
          <a:p>
            <a:r>
              <a:rPr lang="en-US" altLang="ja-JP" sz="2400" dirty="0" smtClean="0"/>
              <a:t>  19×19 Go-board was given to missionaries from local</a:t>
            </a:r>
          </a:p>
          <a:p>
            <a:r>
              <a:rPr lang="en-US" altLang="ja-JP" sz="2400" dirty="0" smtClean="0"/>
              <a:t>  government.</a:t>
            </a:r>
          </a:p>
          <a:p>
            <a:pPr>
              <a:lnSpc>
                <a:spcPts val="2300"/>
              </a:lnSpc>
            </a:pPr>
            <a:endParaRPr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lang="en-US" altLang="ja-JP" sz="2400" dirty="0" err="1" smtClean="0"/>
              <a:t>Kudara</a:t>
            </a:r>
            <a:r>
              <a:rPr lang="ja-JP" altLang="en-US" sz="2400" dirty="0" smtClean="0"/>
              <a:t>（百済）</a:t>
            </a:r>
            <a:r>
              <a:rPr lang="en-US" altLang="ja-JP" sz="2400" dirty="0" smtClean="0"/>
              <a:t>accepted </a:t>
            </a:r>
            <a:r>
              <a:rPr lang="en-US" altLang="ja-JP" sz="2400" dirty="0" err="1" smtClean="0"/>
              <a:t>Sakuho</a:t>
            </a:r>
            <a:r>
              <a:rPr lang="en-US" altLang="ja-JP" sz="2400" dirty="0" smtClean="0"/>
              <a:t>-System (and new calendar) </a:t>
            </a:r>
          </a:p>
          <a:p>
            <a:r>
              <a:rPr lang="en-US" altLang="ja-JP" sz="2400" dirty="0" smtClean="0"/>
              <a:t>  quickly, and improved the Go-board so that 24 sub-season to </a:t>
            </a:r>
          </a:p>
          <a:p>
            <a:r>
              <a:rPr lang="en-US" altLang="ja-JP" sz="2400" dirty="0" smtClean="0"/>
              <a:t>  be indicated more nicely.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57148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u="sng" dirty="0" smtClean="0">
                <a:latin typeface="Palatino Linotype" pitchFamily="18" charset="0"/>
                <a:ea typeface="HGS明朝E" pitchFamily="18" charset="-128"/>
              </a:rPr>
              <a:t>Unified Hypothesis </a:t>
            </a:r>
            <a:r>
              <a:rPr lang="ja-JP" altLang="en-US" sz="2800" b="1" u="sng" dirty="0" smtClean="0">
                <a:latin typeface="Palatino Linotype" pitchFamily="18" charset="0"/>
                <a:ea typeface="HGS明朝E" pitchFamily="18" charset="-128"/>
              </a:rPr>
              <a:t>＜</a:t>
            </a:r>
            <a:r>
              <a:rPr lang="en-US" altLang="ja-JP" sz="2800" b="1" u="sng" dirty="0" smtClean="0">
                <a:latin typeface="Palatino Linotype" pitchFamily="18" charset="0"/>
                <a:ea typeface="HGS明朝E" pitchFamily="18" charset="-128"/>
              </a:rPr>
              <a:t>1</a:t>
            </a:r>
            <a:r>
              <a:rPr lang="ja-JP" altLang="en-US" sz="2800" b="1" u="sng" dirty="0" smtClean="0">
                <a:latin typeface="Palatino Linotype" pitchFamily="18" charset="0"/>
                <a:ea typeface="HGS明朝E" pitchFamily="18" charset="-128"/>
              </a:rPr>
              <a:t>＞</a:t>
            </a:r>
            <a:r>
              <a:rPr lang="en-US" altLang="ja-JP" sz="2800" b="1" u="sng" dirty="0" smtClean="0">
                <a:latin typeface="Palatino Linotype" pitchFamily="18" charset="0"/>
                <a:ea typeface="HGS明朝E" pitchFamily="18" charset="-128"/>
              </a:rPr>
              <a:t> 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4580" y="62113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⑰</a:t>
            </a:r>
            <a:endParaRPr kumimoji="1"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4580" y="62113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⑱</a:t>
            </a:r>
            <a:endParaRPr kumimoji="1"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57148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u="sng" dirty="0" smtClean="0">
                <a:latin typeface="Palatino Linotype" pitchFamily="18" charset="0"/>
                <a:ea typeface="HGS明朝E" pitchFamily="18" charset="-128"/>
              </a:rPr>
              <a:t>Unified Hypothesis </a:t>
            </a:r>
            <a:r>
              <a:rPr lang="ja-JP" altLang="en-US" sz="2800" b="1" u="sng" dirty="0" smtClean="0">
                <a:latin typeface="Palatino Linotype" pitchFamily="18" charset="0"/>
                <a:ea typeface="HGS明朝E" pitchFamily="18" charset="-128"/>
              </a:rPr>
              <a:t>＜</a:t>
            </a:r>
            <a:r>
              <a:rPr lang="en-US" altLang="ja-JP" sz="2800" b="1" u="sng" dirty="0" smtClean="0">
                <a:latin typeface="Palatino Linotype" pitchFamily="18" charset="0"/>
                <a:ea typeface="HGS明朝E" pitchFamily="18" charset="-128"/>
              </a:rPr>
              <a:t>2</a:t>
            </a:r>
            <a:r>
              <a:rPr lang="ja-JP" altLang="en-US" sz="2800" b="1" u="sng" dirty="0" smtClean="0">
                <a:latin typeface="Palatino Linotype" pitchFamily="18" charset="0"/>
                <a:ea typeface="HGS明朝E" pitchFamily="18" charset="-128"/>
              </a:rPr>
              <a:t>＞</a:t>
            </a:r>
            <a:r>
              <a:rPr lang="en-US" altLang="ja-JP" sz="2800" b="1" u="sng" dirty="0" smtClean="0">
                <a:latin typeface="Palatino Linotype" pitchFamily="18" charset="0"/>
                <a:ea typeface="HGS明朝E" pitchFamily="18" charset="-128"/>
              </a:rPr>
              <a:t> 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422" y="1357298"/>
            <a:ext cx="157163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600" dirty="0" smtClean="0"/>
              <a:t>Genka-C.</a:t>
            </a:r>
          </a:p>
          <a:p>
            <a:r>
              <a:rPr lang="ja-JP" altLang="en-US" sz="2600" dirty="0" smtClean="0"/>
              <a:t>元嘉暦</a:t>
            </a:r>
            <a:endParaRPr kumimoji="1" lang="en-US" altLang="ja-JP" sz="26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00562" y="1462603"/>
            <a:ext cx="1285884" cy="7413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ja-JP" sz="2600" dirty="0" smtClean="0"/>
              <a:t>19×19</a:t>
            </a:r>
          </a:p>
          <a:p>
            <a:pPr>
              <a:lnSpc>
                <a:spcPts val="2500"/>
              </a:lnSpc>
            </a:pPr>
            <a:r>
              <a:rPr lang="ja-JP" altLang="en-US" sz="2600" dirty="0" smtClean="0"/>
              <a:t> </a:t>
            </a:r>
            <a:r>
              <a:rPr lang="en-US" altLang="ja-JP" sz="2600" dirty="0" smtClean="0"/>
              <a:t>board</a:t>
            </a:r>
            <a:endParaRPr kumimoji="1" lang="en-US" altLang="ja-JP" sz="2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86182" y="1496785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＋</a:t>
            </a:r>
            <a:endParaRPr kumimoji="1" lang="ja-JP" altLang="en-US" sz="36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2097952" y="1346009"/>
            <a:ext cx="4071966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180571" y="2936519"/>
          <a:ext cx="1035050" cy="649287"/>
        </p:xfrm>
        <a:graphic>
          <a:graphicData uri="http://schemas.openxmlformats.org/presentationml/2006/ole">
            <p:oleObj spid="_x0000_s23554" name="文書" r:id="rId3" imgW="1467401" imgH="920730" progId="Word.Document.12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969024" y="2786058"/>
          <a:ext cx="1960562" cy="938212"/>
        </p:xfrm>
        <a:graphic>
          <a:graphicData uri="http://schemas.openxmlformats.org/presentationml/2006/ole">
            <p:oleObj spid="_x0000_s23556" name="文書" r:id="rId4" imgW="2844437" imgH="1372069" progId="Word.Document.12">
              <p:embed/>
            </p:oleObj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631621" y="4177247"/>
            <a:ext cx="2177007" cy="205670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15008" y="5572140"/>
            <a:ext cx="2071702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 adoption of</a:t>
            </a:r>
          </a:p>
          <a:p>
            <a:r>
              <a:rPr lang="en-US" altLang="ja-JP" sz="2800" b="1" dirty="0" smtClean="0"/>
              <a:t> Genka-C.</a:t>
            </a:r>
            <a:endParaRPr lang="en-US" altLang="ja-JP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29190" y="5715016"/>
            <a:ext cx="785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604</a:t>
            </a:r>
            <a:endParaRPr kumimoji="1" lang="en-US" altLang="ja-JP" sz="2400" b="1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93635" y="4297545"/>
            <a:ext cx="1214446" cy="608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2000" dirty="0" smtClean="0"/>
              <a:t>improved </a:t>
            </a:r>
          </a:p>
          <a:p>
            <a:pPr>
              <a:lnSpc>
                <a:spcPts val="2000"/>
              </a:lnSpc>
            </a:pPr>
            <a:r>
              <a:rPr lang="en-US" altLang="ja-JP" sz="2000" dirty="0" smtClean="0"/>
              <a:t>board</a:t>
            </a:r>
            <a:endParaRPr kumimoji="1" lang="en-US" altLang="ja-JP" sz="2000" dirty="0" smtClean="0"/>
          </a:p>
        </p:txBody>
      </p:sp>
      <p:sp>
        <p:nvSpPr>
          <p:cNvPr id="17" name="角丸四角形 16"/>
          <p:cNvSpPr/>
          <p:nvPr/>
        </p:nvSpPr>
        <p:spPr>
          <a:xfrm>
            <a:off x="5786446" y="2774768"/>
            <a:ext cx="2071702" cy="72567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988811" y="2962801"/>
            <a:ext cx="1285884" cy="64294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643570" y="5572140"/>
            <a:ext cx="2286016" cy="100013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071934" y="4429132"/>
            <a:ext cx="2214578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000496" y="4786322"/>
            <a:ext cx="2286016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10800000" flipV="1">
            <a:off x="1631753" y="2285992"/>
            <a:ext cx="714380" cy="6429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5857884" y="2285992"/>
            <a:ext cx="571504" cy="500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5400000">
            <a:off x="1357290" y="3894405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17" idx="2"/>
          </p:cNvCxnSpPr>
          <p:nvPr/>
        </p:nvCxnSpPr>
        <p:spPr>
          <a:xfrm rot="16200000" flipH="1">
            <a:off x="5840024" y="4482710"/>
            <a:ext cx="2000266" cy="35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角丸四角形 36"/>
          <p:cNvSpPr/>
          <p:nvPr/>
        </p:nvSpPr>
        <p:spPr>
          <a:xfrm>
            <a:off x="4500562" y="1428736"/>
            <a:ext cx="1285884" cy="751951"/>
          </a:xfrm>
          <a:prstGeom prst="roundRect">
            <a:avLst>
              <a:gd name="adj" fmla="val 465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 rot="596666">
            <a:off x="4321326" y="43138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554 lecture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 rot="596666">
            <a:off x="4187714" y="4903658"/>
            <a:ext cx="134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602 lecture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858016" y="3929066"/>
            <a:ext cx="2071702" cy="605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2000" dirty="0" smtClean="0"/>
              <a:t>unofficial</a:t>
            </a:r>
          </a:p>
          <a:p>
            <a:pPr>
              <a:lnSpc>
                <a:spcPts val="2000"/>
              </a:lnSpc>
            </a:pPr>
            <a:r>
              <a:rPr lang="en-US" altLang="ja-JP" sz="2000" dirty="0" smtClean="0"/>
              <a:t>usage of Genka-C.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428728" y="1571612"/>
            <a:ext cx="7143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445</a:t>
            </a:r>
            <a:endParaRPr kumimoji="1" lang="en-US" altLang="ja-JP" sz="2400" b="1" dirty="0" smtClean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57224" y="4335117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　・　・　・　・</a:t>
            </a:r>
            <a:endParaRPr kumimoji="1" lang="ja-JP" altLang="en-US" sz="2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57224" y="5681979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　・　・　・　・</a:t>
            </a:r>
            <a:endParaRPr kumimoji="1" lang="ja-JP" altLang="en-US" sz="2400" dirty="0"/>
          </a:p>
        </p:txBody>
      </p:sp>
      <p:sp>
        <p:nvSpPr>
          <p:cNvPr id="51" name="テキスト ボックス 50"/>
          <p:cNvSpPr txBox="1"/>
          <p:nvPr/>
        </p:nvSpPr>
        <p:spPr>
          <a:xfrm rot="5400000">
            <a:off x="493855" y="5021568"/>
            <a:ext cx="1068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　・　・</a:t>
            </a:r>
            <a:endParaRPr kumimoji="1" lang="ja-JP" altLang="en-US" sz="2400" dirty="0"/>
          </a:p>
        </p:txBody>
      </p:sp>
      <p:sp>
        <p:nvSpPr>
          <p:cNvPr id="52" name="テキスト ボックス 51"/>
          <p:cNvSpPr txBox="1"/>
          <p:nvPr/>
        </p:nvSpPr>
        <p:spPr>
          <a:xfrm rot="5400000">
            <a:off x="1900037" y="5021568"/>
            <a:ext cx="1068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　・　・</a:t>
            </a:r>
            <a:endParaRPr kumimoji="1" lang="ja-JP" altLang="en-US" sz="24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558550" y="4993881"/>
            <a:ext cx="276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4282" y="614364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⑲</a:t>
            </a:r>
            <a:endParaRPr lang="en-US" altLang="ja-JP" sz="2800" dirty="0" smtClean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1472" y="21429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u="sng" dirty="0" smtClean="0">
                <a:latin typeface="Palatino Linotype" pitchFamily="18" charset="0"/>
                <a:ea typeface="HGS明朝E" pitchFamily="18" charset="-128"/>
              </a:rPr>
              <a:t>Official Missions to China  </a:t>
            </a:r>
            <a:endParaRPr kumimoji="1" lang="ja-JP" altLang="en-US" sz="2800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1389063" y="982663"/>
          <a:ext cx="6789737" cy="5486400"/>
        </p:xfrm>
        <a:graphic>
          <a:graphicData uri="http://schemas.openxmlformats.org/presentationml/2006/ole">
            <p:oleObj spid="_x0000_s24578" name="Worksheet" r:id="rId3" imgW="6800993" imgH="5467469" progId="Excel.Sheet.8">
              <p:embed/>
            </p:oleObj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357686" y="4857760"/>
            <a:ext cx="1000132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◎</a:t>
            </a:r>
            <a:r>
              <a:rPr kumimoji="1" lang="en-US" altLang="ja-JP" b="1" dirty="0" smtClean="0"/>
              <a:t>445</a:t>
            </a:r>
            <a:r>
              <a:rPr kumimoji="1" lang="ja-JP" altLang="en-US" b="1" dirty="0" smtClean="0"/>
              <a:t>　</a:t>
            </a:r>
            <a:endParaRPr kumimoji="1" lang="en-US" altLang="ja-JP" b="1" dirty="0" smtClean="0"/>
          </a:p>
          <a:p>
            <a:r>
              <a:rPr lang="ja-JP" altLang="en-US" b="1" dirty="0" smtClean="0"/>
              <a:t> 元嘉暦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3570" y="5000636"/>
            <a:ext cx="1928826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(several missions</a:t>
            </a:r>
          </a:p>
          <a:p>
            <a:r>
              <a:rPr lang="ja-JP" altLang="en-US" dirty="0" smtClean="0"/>
              <a:t>  </a:t>
            </a:r>
            <a:r>
              <a:rPr kumimoji="1" lang="en-US" altLang="ja-JP" dirty="0" smtClean="0"/>
              <a:t>to </a:t>
            </a:r>
            <a:r>
              <a:rPr kumimoji="1" lang="ja-JP" altLang="en-US" sz="1600" dirty="0" smtClean="0"/>
              <a:t>宋＆北魏</a:t>
            </a:r>
            <a:r>
              <a:rPr kumimoji="1" lang="ja-JP" altLang="en-US" b="1" dirty="0" smtClean="0"/>
              <a:t>）</a:t>
            </a:r>
            <a:endParaRPr kumimoji="1" lang="ja-JP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642910" y="500042"/>
          <a:ext cx="3332163" cy="989013"/>
        </p:xfrm>
        <a:graphic>
          <a:graphicData uri="http://schemas.openxmlformats.org/presentationml/2006/ole">
            <p:oleObj spid="_x0000_s1029" name="文書" r:id="rId3" imgW="3343932" imgH="990058" progId="Word.Document.12">
              <p:embed/>
            </p:oleObj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642910" y="2000240"/>
            <a:ext cx="5357850" cy="421484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6256338" y="1671638"/>
          <a:ext cx="1985962" cy="661987"/>
        </p:xfrm>
        <a:graphic>
          <a:graphicData uri="http://schemas.openxmlformats.org/presentationml/2006/ole">
            <p:oleObj spid="_x0000_s1030" name="文書" r:id="rId4" imgW="2211087" imgH="730807" progId="Word.Document.12">
              <p:embed/>
            </p:oleObj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6072198" y="3286124"/>
            <a:ext cx="3071802" cy="300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The official record suggests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/>
              <a:t>  this Go-board was a gift from</a:t>
            </a:r>
          </a:p>
          <a:p>
            <a:pPr>
              <a:lnSpc>
                <a:spcPct val="150000"/>
              </a:lnSpc>
            </a:pPr>
            <a:r>
              <a:rPr kumimoji="1" lang="ja-JP" altLang="en-US" b="1" dirty="0" smtClean="0">
                <a:latin typeface="HGS明朝B" pitchFamily="18" charset="-128"/>
                <a:ea typeface="HGS明朝B" pitchFamily="18" charset="-128"/>
              </a:rPr>
              <a:t> 義慈王</a:t>
            </a:r>
            <a:r>
              <a:rPr kumimoji="1" lang="en-US" altLang="ja-JP" dirty="0" smtClean="0"/>
              <a:t>(~660</a:t>
            </a:r>
            <a:r>
              <a:rPr lang="en-US" altLang="ja-JP" dirty="0" smtClean="0"/>
              <a:t>) of </a:t>
            </a:r>
            <a:r>
              <a:rPr lang="ja-JP" altLang="en-US" b="1" dirty="0" smtClean="0">
                <a:latin typeface="HGS明朝B" pitchFamily="18" charset="-128"/>
                <a:ea typeface="HGS明朝B" pitchFamily="18" charset="-128"/>
              </a:rPr>
              <a:t>百済</a:t>
            </a:r>
            <a:r>
              <a:rPr lang="en-US" altLang="ja-JP" dirty="0" smtClean="0"/>
              <a:t>(south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/>
              <a:t> part of </a:t>
            </a:r>
            <a:r>
              <a:rPr lang="en-US" altLang="ja-JP" dirty="0" err="1" smtClean="0"/>
              <a:t>Choson</a:t>
            </a:r>
            <a:r>
              <a:rPr lang="en-US" altLang="ja-JP" dirty="0" smtClean="0"/>
              <a:t> Peninsula) to 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/>
              <a:t> a Japanese high official</a:t>
            </a:r>
            <a:r>
              <a:rPr lang="ja-JP" altLang="en-US" sz="1400" dirty="0" smtClean="0"/>
              <a:t>（藤原兼足）</a:t>
            </a:r>
            <a:r>
              <a:rPr lang="en-US" altLang="ja-JP" sz="1600" dirty="0" smtClean="0"/>
              <a:t>.</a:t>
            </a:r>
          </a:p>
          <a:p>
            <a:pPr>
              <a:lnSpc>
                <a:spcPts val="1500"/>
              </a:lnSpc>
            </a:pPr>
            <a:endParaRPr lang="en-US" altLang="ja-JP" sz="2400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This board has     17 stars</a:t>
            </a:r>
            <a:r>
              <a:rPr lang="ja-JP" altLang="en-US" dirty="0" smtClean="0"/>
              <a:t>！</a:t>
            </a:r>
            <a:endParaRPr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4580" y="62113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②</a:t>
            </a:r>
            <a:endParaRPr kumimoji="1"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12794" y="4071942"/>
            <a:ext cx="61666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050" dirty="0" err="1" smtClean="0"/>
              <a:t>Giji-ou</a:t>
            </a:r>
            <a:endParaRPr kumimoji="1" lang="ja-JP" altLang="en-US" sz="105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77022" y="4071942"/>
            <a:ext cx="71438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dirty="0" err="1" smtClean="0"/>
              <a:t>Kudara</a:t>
            </a:r>
            <a:endParaRPr kumimoji="1" lang="ja-JP" altLang="en-US" sz="1050" dirty="0"/>
          </a:p>
        </p:txBody>
      </p:sp>
      <p:sp>
        <p:nvSpPr>
          <p:cNvPr id="16" name="爆発 1 15"/>
          <p:cNvSpPr/>
          <p:nvPr/>
        </p:nvSpPr>
        <p:spPr>
          <a:xfrm>
            <a:off x="7598678" y="5643578"/>
            <a:ext cx="1500166" cy="928694"/>
          </a:xfrm>
          <a:prstGeom prst="irregularSeal1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357950" y="2714620"/>
            <a:ext cx="20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latin typeface="HGS明朝B" pitchFamily="18" charset="-128"/>
                <a:ea typeface="HGS明朝B" pitchFamily="18" charset="-128"/>
              </a:rPr>
              <a:t>聖武天皇</a:t>
            </a:r>
            <a:r>
              <a:rPr lang="ja-JP" altLang="en-US" dirty="0" smtClean="0">
                <a:ea typeface="HGS明朝B" pitchFamily="18" charset="-128"/>
              </a:rPr>
              <a:t> </a:t>
            </a:r>
            <a:r>
              <a:rPr lang="en-US" altLang="ja-JP" dirty="0" smtClean="0">
                <a:ea typeface="HGS明朝B" pitchFamily="18" charset="-128"/>
              </a:rPr>
              <a:t>(~756AD)</a:t>
            </a: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6512" y="2581002"/>
            <a:ext cx="121444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Emperor   </a:t>
            </a:r>
            <a:r>
              <a:rPr lang="en-US" altLang="ja-JP" sz="1100" dirty="0" err="1" smtClean="0"/>
              <a:t>Shomu</a:t>
            </a:r>
            <a:endParaRPr kumimoji="1" lang="ja-JP" altLang="en-US" sz="11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20379" y="224083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articles left by</a:t>
            </a:r>
            <a:endParaRPr kumimoji="1" lang="ja-JP" altLang="en-US" dirty="0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0145" y="2143116"/>
            <a:ext cx="45434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4282" y="614364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⑳</a:t>
            </a:r>
            <a:endParaRPr lang="en-US" altLang="ja-JP" sz="2800" dirty="0" smtClean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5786" y="50004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WHO?</a:t>
            </a:r>
            <a:endParaRPr kumimoji="1" lang="ja-JP" altLang="en-US" sz="3200" dirty="0"/>
          </a:p>
        </p:txBody>
      </p:sp>
      <p:sp>
        <p:nvSpPr>
          <p:cNvPr id="5" name="正方形/長方形 4"/>
          <p:cNvSpPr/>
          <p:nvPr/>
        </p:nvSpPr>
        <p:spPr>
          <a:xfrm>
            <a:off x="1214414" y="1500174"/>
            <a:ext cx="6786610" cy="500066"/>
          </a:xfrm>
          <a:prstGeom prst="rect">
            <a:avLst/>
          </a:prstGeom>
          <a:solidFill>
            <a:srgbClr val="00B0F0">
              <a:alpha val="7059"/>
            </a:srgbClr>
          </a:solidFill>
          <a:ln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5786" y="4429132"/>
            <a:ext cx="7858180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astronomy &amp; mathematics progressed in these era.</a:t>
            </a:r>
          </a:p>
          <a:p>
            <a:pPr>
              <a:lnSpc>
                <a:spcPts val="1000"/>
              </a:lnSpc>
            </a:pPr>
            <a:endParaRPr lang="en-US" altLang="ja-JP" sz="2800" dirty="0" smtClean="0"/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There is no clear hint of who?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5786" y="116926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320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58148" y="116556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470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71802" y="1176851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370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57818" y="116556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420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 rot="5400000">
            <a:off x="3130526" y="1750633"/>
            <a:ext cx="454057" cy="1588"/>
          </a:xfrm>
          <a:prstGeom prst="line">
            <a:avLst/>
          </a:prstGeom>
          <a:ln w="1905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5417336" y="1748988"/>
            <a:ext cx="454057" cy="1588"/>
          </a:xfrm>
          <a:prstGeom prst="line">
            <a:avLst/>
          </a:prstGeom>
          <a:ln w="1905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364785" y="1534041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HGP明朝B" pitchFamily="18" charset="-128"/>
                <a:ea typeface="HGP明朝B" pitchFamily="18" charset="-128"/>
              </a:rPr>
              <a:t>東　晋</a:t>
            </a:r>
            <a:endParaRPr kumimoji="1" lang="ja-JP" altLang="en-US" sz="2000" b="1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43570" y="152869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HGP明朝B" pitchFamily="18" charset="-128"/>
                <a:ea typeface="HGP明朝B" pitchFamily="18" charset="-128"/>
              </a:rPr>
              <a:t>南　宋</a:t>
            </a:r>
            <a:endParaRPr kumimoji="1" lang="ja-JP" altLang="en-US" sz="2000" b="1" dirty="0">
              <a:latin typeface="HGP明朝B" pitchFamily="18" charset="-128"/>
              <a:ea typeface="HGP明朝B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14744" y="2428868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何　承　天 （</a:t>
            </a:r>
            <a:r>
              <a:rPr kumimoji="1" lang="en-US" altLang="ja-JP" sz="2000" dirty="0" smtClean="0"/>
              <a:t>Ho </a:t>
            </a:r>
            <a:r>
              <a:rPr kumimoji="1" lang="en-US" altLang="ja-JP" sz="2000" dirty="0" err="1" smtClean="0"/>
              <a:t>Tsuntien</a:t>
            </a:r>
            <a:r>
              <a:rPr kumimoji="1" lang="ja-JP" altLang="en-US" b="1" dirty="0" smtClean="0"/>
              <a:t>）</a:t>
            </a:r>
            <a:endParaRPr kumimoji="1" lang="ja-JP" altLang="en-US" b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3357554" y="2357430"/>
            <a:ext cx="3429024" cy="5000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85984" y="3183055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虞　喜 （</a:t>
            </a:r>
            <a:r>
              <a:rPr kumimoji="1" lang="en-US" altLang="ja-JP" sz="2000" dirty="0" err="1" smtClean="0"/>
              <a:t>Yui</a:t>
            </a:r>
            <a:r>
              <a:rPr kumimoji="1" lang="en-US" altLang="ja-JP" sz="2000" dirty="0" smtClean="0"/>
              <a:t>  Si</a:t>
            </a:r>
            <a:r>
              <a:rPr kumimoji="1" lang="ja-JP" altLang="en-US" b="1" dirty="0" smtClean="0"/>
              <a:t>）</a:t>
            </a:r>
            <a:endParaRPr kumimoji="1" lang="ja-JP" altLang="en-US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57950" y="3188404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祖　沖　之 （</a:t>
            </a:r>
            <a:r>
              <a:rPr kumimoji="1" lang="en-US" altLang="ja-JP" sz="2000" dirty="0" smtClean="0"/>
              <a:t>Tzu </a:t>
            </a:r>
            <a:r>
              <a:rPr kumimoji="1" lang="en-US" altLang="ja-JP" sz="2000" dirty="0" err="1" smtClean="0"/>
              <a:t>Tsuon</a:t>
            </a:r>
            <a:r>
              <a:rPr lang="en-US" altLang="ja-JP" sz="2000" dirty="0" err="1" smtClean="0"/>
              <a:t>zu</a:t>
            </a:r>
            <a:r>
              <a:rPr kumimoji="1" lang="ja-JP" altLang="en-US" b="1" dirty="0" smtClean="0"/>
              <a:t>）</a:t>
            </a:r>
            <a:endParaRPr kumimoji="1" lang="ja-JP" altLang="en-US" b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1571604" y="3131959"/>
            <a:ext cx="3429024" cy="5000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V="1">
            <a:off x="6215074" y="3141132"/>
            <a:ext cx="2928926" cy="2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6215074" y="3630437"/>
            <a:ext cx="292892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5400000">
            <a:off x="5965041" y="3384902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8149" y="609848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Haettenschweiler" pitchFamily="34" charset="0"/>
                <a:ea typeface="HGPｺﾞｼｯｸE" pitchFamily="50" charset="-128"/>
              </a:rPr>
              <a:t>21</a:t>
            </a:r>
          </a:p>
        </p:txBody>
      </p:sp>
      <p:sp>
        <p:nvSpPr>
          <p:cNvPr id="3" name="円/楕円 2"/>
          <p:cNvSpPr/>
          <p:nvPr/>
        </p:nvSpPr>
        <p:spPr>
          <a:xfrm>
            <a:off x="274431" y="6181215"/>
            <a:ext cx="368479" cy="39105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596" y="1071546"/>
            <a:ext cx="84596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 smtClean="0"/>
              <a:t>★</a:t>
            </a:r>
            <a:r>
              <a:rPr lang="en-US" altLang="ja-JP" sz="2400" dirty="0" smtClean="0"/>
              <a:t>Once again I should confess this hypothesis is just a hypothesis.</a:t>
            </a:r>
          </a:p>
          <a:p>
            <a:pPr>
              <a:lnSpc>
                <a:spcPct val="200000"/>
              </a:lnSpc>
            </a:pPr>
            <a:r>
              <a:rPr lang="ja-JP" altLang="en-US" sz="2400" dirty="0" smtClean="0"/>
              <a:t>★</a:t>
            </a:r>
            <a:r>
              <a:rPr lang="en-US" altLang="ja-JP" sz="2400" dirty="0" smtClean="0"/>
              <a:t>Yet, it explains well and no contradiction.</a:t>
            </a:r>
          </a:p>
          <a:p>
            <a:pPr>
              <a:lnSpc>
                <a:spcPct val="200000"/>
              </a:lnSpc>
            </a:pPr>
            <a:r>
              <a:rPr lang="ja-JP" altLang="en-US" sz="2400" dirty="0" smtClean="0"/>
              <a:t>★</a:t>
            </a:r>
            <a:r>
              <a:rPr lang="en-US" altLang="ja-JP" sz="2400" dirty="0" smtClean="0"/>
              <a:t>Believe or not is up to you.</a:t>
            </a:r>
          </a:p>
          <a:p>
            <a:pPr>
              <a:lnSpc>
                <a:spcPct val="150000"/>
              </a:lnSpc>
            </a:pPr>
            <a:endParaRPr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71736" y="3571876"/>
            <a:ext cx="285752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altLang="ja-JP" sz="4800" dirty="0" smtClean="0">
                <a:solidFill>
                  <a:srgbClr val="3366CC"/>
                </a:solidFill>
                <a:latin typeface="Berlin Sans FB Demi" pitchFamily="34" charset="0"/>
              </a:rPr>
              <a:t>Thanks!</a:t>
            </a:r>
            <a:endParaRPr lang="en-US" altLang="ja-JP" sz="4400" dirty="0" smtClean="0">
              <a:solidFill>
                <a:srgbClr val="3366CC"/>
              </a:solidFill>
              <a:latin typeface="Berlin Sans FB Demi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5786" y="485776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Q &amp;A</a:t>
            </a:r>
            <a:endParaRPr kumimoji="1" lang="ja-JP" altLang="en-US" sz="32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86185"/>
            <a:ext cx="37814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85786" y="785794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Go-Board</a:t>
            </a:r>
            <a:r>
              <a:rPr lang="ja-JP" altLang="en-US" sz="3200" b="1" u="sng" dirty="0" smtClean="0">
                <a:latin typeface="Palatino Linotype" pitchFamily="18" charset="0"/>
                <a:ea typeface="HGS明朝E" pitchFamily="18" charset="-128"/>
              </a:rPr>
              <a:t> </a:t>
            </a:r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and Stars (Early 20th Century)</a:t>
            </a:r>
            <a:endParaRPr kumimoji="1" lang="ja-JP" altLang="en-US" sz="3200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28728" y="2143116"/>
            <a:ext cx="928694" cy="646331"/>
          </a:xfrm>
          <a:prstGeom prst="rect">
            <a:avLst/>
          </a:prstGeom>
          <a:noFill/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/>
              <a:t>China</a:t>
            </a:r>
            <a:endParaRPr lang="ja-JP" altLang="en-US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71934" y="2143116"/>
            <a:ext cx="928694" cy="589072"/>
          </a:xfrm>
          <a:prstGeom prst="rect">
            <a:avLst/>
          </a:prstGeom>
          <a:noFill/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/>
              <a:t>Japan</a:t>
            </a:r>
            <a:endParaRPr lang="ja-JP" altLang="en-US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15140" y="2143116"/>
            <a:ext cx="928694" cy="589072"/>
          </a:xfrm>
          <a:prstGeom prst="rect">
            <a:avLst/>
          </a:prstGeom>
          <a:noFill/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/>
              <a:t>Korea</a:t>
            </a:r>
            <a:endParaRPr lang="ja-JP" altLang="en-US" sz="2400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785786" y="2955216"/>
            <a:ext cx="2286016" cy="221457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380132" y="2940223"/>
            <a:ext cx="2286016" cy="221457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000760" y="2928934"/>
            <a:ext cx="2286016" cy="221457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6545" y="5184787"/>
            <a:ext cx="178595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/>
              <a:t>19×19 lines</a:t>
            </a:r>
          </a:p>
          <a:p>
            <a:pPr>
              <a:lnSpc>
                <a:spcPct val="150000"/>
              </a:lnSpc>
            </a:pPr>
            <a:r>
              <a:rPr lang="en-US" altLang="ja-JP" sz="2400" dirty="0" smtClean="0"/>
              <a:t>    (5 stars)</a:t>
            </a:r>
            <a:endParaRPr lang="ja-JP" altLang="en-US" sz="24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95870" y="5188491"/>
            <a:ext cx="178595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/>
              <a:t>19×19 lines</a:t>
            </a:r>
          </a:p>
          <a:p>
            <a:pPr>
              <a:lnSpc>
                <a:spcPct val="150000"/>
              </a:lnSpc>
            </a:pPr>
            <a:r>
              <a:rPr lang="en-US" altLang="ja-JP" sz="2400" dirty="0" smtClean="0"/>
              <a:t>    (9 stars)</a:t>
            </a:r>
            <a:endParaRPr lang="ja-JP" altLang="en-US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86512" y="5162209"/>
            <a:ext cx="178595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/>
              <a:t>19×19 lines</a:t>
            </a:r>
          </a:p>
          <a:p>
            <a:pPr>
              <a:lnSpc>
                <a:spcPct val="150000"/>
              </a:lnSpc>
            </a:pPr>
            <a:r>
              <a:rPr lang="en-US" altLang="ja-JP" sz="2400" dirty="0" smtClean="0"/>
              <a:t>    (17 stars)</a:t>
            </a:r>
            <a:endParaRPr lang="ja-JP" altLang="en-US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4580" y="62113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③</a:t>
            </a:r>
            <a:endParaRPr kumimoji="1"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20" y="3102290"/>
            <a:ext cx="2019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628" y="3117530"/>
            <a:ext cx="2009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132770"/>
            <a:ext cx="1924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4580" y="62113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④</a:t>
            </a:r>
            <a:endParaRPr kumimoji="1"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5786" y="785794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Go-Board</a:t>
            </a:r>
            <a:r>
              <a:rPr lang="ja-JP" altLang="en-US" sz="3200" b="1" u="sng" dirty="0" smtClean="0">
                <a:latin typeface="Palatino Linotype" pitchFamily="18" charset="0"/>
                <a:ea typeface="HGS明朝E" pitchFamily="18" charset="-128"/>
              </a:rPr>
              <a:t> </a:t>
            </a:r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was 17×17 lines </a:t>
            </a:r>
            <a:r>
              <a:rPr lang="ja-JP" altLang="en-US" sz="3200" b="1" dirty="0" smtClean="0">
                <a:latin typeface="Palatino Linotype" pitchFamily="18" charset="0"/>
                <a:ea typeface="HGS明朝E" pitchFamily="18" charset="-128"/>
              </a:rPr>
              <a:t>＜</a:t>
            </a:r>
            <a:r>
              <a:rPr lang="en-US" altLang="ja-JP" sz="3200" b="1" dirty="0" smtClean="0">
                <a:latin typeface="Palatino Linotype" pitchFamily="18" charset="0"/>
                <a:ea typeface="HGS明朝E" pitchFamily="18" charset="-128"/>
              </a:rPr>
              <a:t>1</a:t>
            </a:r>
            <a:r>
              <a:rPr lang="ja-JP" altLang="en-US" sz="3200" b="1" dirty="0" smtClean="0">
                <a:latin typeface="Palatino Linotype" pitchFamily="18" charset="0"/>
                <a:ea typeface="HGS明朝E" pitchFamily="18" charset="-128"/>
              </a:rPr>
              <a:t>＞</a:t>
            </a:r>
            <a:endParaRPr kumimoji="1"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3857620" y="2000240"/>
            <a:ext cx="4572032" cy="421484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720" y="200024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Graveyard of </a:t>
            </a:r>
            <a:r>
              <a:rPr lang="en-US" altLang="ja-JP" dirty="0" smtClean="0"/>
              <a:t>a general  </a:t>
            </a:r>
            <a:r>
              <a:rPr lang="ja-JP" altLang="en-US" dirty="0" smtClean="0"/>
              <a:t>（鄭将軍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en-US" altLang="ja-JP" dirty="0" smtClean="0"/>
              <a:t>  ~182AD</a:t>
            </a:r>
            <a:r>
              <a:rPr lang="ja-JP" altLang="en-US" dirty="0" smtClean="0"/>
              <a:t>）</a:t>
            </a:r>
            <a:r>
              <a:rPr lang="en-US" altLang="ja-JP" dirty="0" smtClean="0"/>
              <a:t> in </a:t>
            </a:r>
            <a:r>
              <a:rPr lang="ja-JP" altLang="en-US" dirty="0" smtClean="0"/>
              <a:t>河北省望都県</a:t>
            </a:r>
            <a:endParaRPr lang="en-US" altLang="ja-JP" dirty="0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49250" y="3332163"/>
          <a:ext cx="2441575" cy="711200"/>
        </p:xfrm>
        <a:graphic>
          <a:graphicData uri="http://schemas.openxmlformats.org/presentationml/2006/ole">
            <p:oleObj spid="_x0000_s17410" name="文書" r:id="rId3" imgW="2670962" imgH="771969" progId="Word.Document.12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28628" y="3868917"/>
            <a:ext cx="3286116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ja-JP" dirty="0" smtClean="0"/>
              <a:t>says, “</a:t>
            </a:r>
            <a:r>
              <a:rPr kumimoji="1" lang="en-US" altLang="ja-JP" dirty="0" smtClean="0"/>
              <a:t>Go-board has 17 vertical &amp; horizontal lines; 289 points totally.”</a:t>
            </a:r>
          </a:p>
          <a:p>
            <a:pPr>
              <a:lnSpc>
                <a:spcPts val="1000"/>
              </a:lnSpc>
            </a:pPr>
            <a:endParaRPr kumimoji="1" lang="en-US" altLang="ja-JP" dirty="0" smtClean="0"/>
          </a:p>
          <a:p>
            <a:pPr>
              <a:lnSpc>
                <a:spcPts val="2000"/>
              </a:lnSpc>
            </a:pPr>
            <a:r>
              <a:rPr lang="en-US" altLang="ja-JP" dirty="0" smtClean="0"/>
              <a:t> Original  document disappear.   </a:t>
            </a:r>
          </a:p>
          <a:p>
            <a:pPr>
              <a:lnSpc>
                <a:spcPts val="2000"/>
              </a:lnSpc>
            </a:pPr>
            <a:r>
              <a:rPr lang="en-US" altLang="ja-JP" dirty="0" smtClean="0"/>
              <a:t> Due to a memo of the Copy in Tong Dynasty   (8C.) </a:t>
            </a:r>
            <a:endParaRPr kumimoji="1"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59702" y="3414007"/>
            <a:ext cx="1571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/>
              <a:t>(3</a:t>
            </a:r>
            <a:r>
              <a:rPr lang="en-US" altLang="ja-JP" baseline="30000" dirty="0" smtClean="0"/>
              <a:t>rd</a:t>
            </a:r>
            <a:r>
              <a:rPr lang="en-US" altLang="ja-JP" dirty="0" smtClean="0"/>
              <a:t>  century)</a:t>
            </a:r>
          </a:p>
        </p:txBody>
      </p:sp>
      <p:sp>
        <p:nvSpPr>
          <p:cNvPr id="11" name="大かっこ 10"/>
          <p:cNvSpPr/>
          <p:nvPr/>
        </p:nvSpPr>
        <p:spPr>
          <a:xfrm>
            <a:off x="439885" y="5015629"/>
            <a:ext cx="3071834" cy="714380"/>
          </a:xfrm>
          <a:prstGeom prst="bracketPair">
            <a:avLst>
              <a:gd name="adj" fmla="val 71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4776" y="2127876"/>
            <a:ext cx="43910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5786" y="50004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Go-Board</a:t>
            </a:r>
            <a:r>
              <a:rPr lang="ja-JP" altLang="en-US" sz="3200" b="1" u="sng" dirty="0" smtClean="0">
                <a:latin typeface="Palatino Linotype" pitchFamily="18" charset="0"/>
                <a:ea typeface="HGS明朝E" pitchFamily="18" charset="-128"/>
              </a:rPr>
              <a:t> </a:t>
            </a:r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was 17×17 lines </a:t>
            </a:r>
            <a:r>
              <a:rPr lang="ja-JP" altLang="en-US" sz="3200" b="1" dirty="0" smtClean="0">
                <a:latin typeface="Palatino Linotype" pitchFamily="18" charset="0"/>
                <a:ea typeface="HGS明朝E" pitchFamily="18" charset="-128"/>
              </a:rPr>
              <a:t>＜</a:t>
            </a:r>
            <a:r>
              <a:rPr lang="en-US" altLang="ja-JP" sz="3200" b="1" dirty="0" smtClean="0">
                <a:latin typeface="Palatino Linotype" pitchFamily="18" charset="0"/>
                <a:ea typeface="HGS明朝E" pitchFamily="18" charset="-128"/>
              </a:rPr>
              <a:t>2</a:t>
            </a:r>
            <a:r>
              <a:rPr lang="ja-JP" altLang="en-US" sz="3200" b="1" dirty="0" smtClean="0">
                <a:latin typeface="Palatino Linotype" pitchFamily="18" charset="0"/>
                <a:ea typeface="HGS明朝E" pitchFamily="18" charset="-128"/>
              </a:rPr>
              <a:t>＞</a:t>
            </a:r>
            <a:endParaRPr kumimoji="1" lang="ja-JP" altLang="en-US" sz="3200" dirty="0"/>
          </a:p>
        </p:txBody>
      </p:sp>
      <p:sp>
        <p:nvSpPr>
          <p:cNvPr id="3" name="正方形/長方形 2"/>
          <p:cNvSpPr/>
          <p:nvPr/>
        </p:nvSpPr>
        <p:spPr>
          <a:xfrm>
            <a:off x="3643306" y="1500174"/>
            <a:ext cx="4786346" cy="471490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5422" y="1383557"/>
            <a:ext cx="333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A set of Go-stones was found</a:t>
            </a:r>
          </a:p>
          <a:p>
            <a:r>
              <a:rPr kumimoji="1" lang="en-US" altLang="ja-JP" sz="1600" dirty="0" smtClean="0"/>
              <a:t>  from the graveyard of 301 AD.</a:t>
            </a:r>
            <a:r>
              <a:rPr kumimoji="1" lang="en-US" altLang="ja-JP" sz="1400" dirty="0" smtClean="0"/>
              <a:t>(</a:t>
            </a:r>
            <a:r>
              <a:rPr kumimoji="1" lang="ja-JP" altLang="en-US" sz="1400" dirty="0" smtClean="0"/>
              <a:t>劉宝）</a:t>
            </a:r>
            <a:r>
              <a:rPr kumimoji="1" lang="en-US" altLang="ja-JP" sz="1600" dirty="0" smtClean="0"/>
              <a:t>.    </a:t>
            </a:r>
          </a:p>
          <a:p>
            <a:r>
              <a:rPr lang="en-US" altLang="ja-JP" sz="1600" dirty="0" smtClean="0"/>
              <a:t>  </a:t>
            </a:r>
            <a:r>
              <a:rPr kumimoji="1" lang="en-US" altLang="ja-JP" sz="1600" dirty="0" smtClean="0"/>
              <a:t>Total number was 289 pieces.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85720" y="2214554"/>
          <a:ext cx="1455737" cy="685800"/>
        </p:xfrm>
        <a:graphic>
          <a:graphicData uri="http://schemas.openxmlformats.org/presentationml/2006/ole">
            <p:oleObj spid="_x0000_s18434" name="文書" r:id="rId3" imgW="1632191" imgH="770525" progId="Word.Document.12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85720" y="2665760"/>
            <a:ext cx="2928926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ja-JP" sz="1600" dirty="0" smtClean="0"/>
              <a:t>( a collection of </a:t>
            </a:r>
            <a:r>
              <a:rPr lang="ja-JP" altLang="en-US" sz="1600" dirty="0" smtClean="0"/>
              <a:t>［</a:t>
            </a:r>
            <a:r>
              <a:rPr lang="en-US" altLang="ja-JP" sz="1600" dirty="0" smtClean="0"/>
              <a:t>old</a:t>
            </a:r>
            <a:r>
              <a:rPr lang="ja-JP" altLang="en-US" sz="1600" dirty="0" smtClean="0"/>
              <a:t>］</a:t>
            </a:r>
            <a:r>
              <a:rPr lang="en-US" altLang="ja-JP" sz="1600" dirty="0" smtClean="0"/>
              <a:t>poems)</a:t>
            </a:r>
          </a:p>
          <a:p>
            <a:pPr>
              <a:lnSpc>
                <a:spcPts val="3500"/>
              </a:lnSpc>
            </a:pPr>
            <a:r>
              <a:rPr kumimoji="1" lang="en-US" altLang="ja-JP" sz="1600" dirty="0" smtClean="0"/>
              <a:t>was  edited in 440 by 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4580" y="62113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⑤</a:t>
            </a:r>
            <a:endParaRPr kumimoji="1"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165350" y="2873728"/>
          <a:ext cx="1420813" cy="661988"/>
        </p:xfrm>
        <a:graphic>
          <a:graphicData uri="http://schemas.openxmlformats.org/presentationml/2006/ole">
            <p:oleObj spid="_x0000_s18435" name="文書" r:id="rId4" imgW="1632191" imgH="772330" progId="Word.Document.12">
              <p:embed/>
            </p:oleObj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278135" y="3353858"/>
            <a:ext cx="292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which includes the poem of “17 lines Go-Board”.</a:t>
            </a:r>
            <a:endParaRPr kumimoji="1" lang="en-US" altLang="ja-JP" sz="16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9126" y="4120979"/>
            <a:ext cx="3259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・</a:t>
            </a:r>
            <a:r>
              <a:rPr lang="en-US" altLang="ja-JP" sz="1600" dirty="0" smtClean="0"/>
              <a:t>As the fact, in these era (by 4- 5</a:t>
            </a:r>
            <a:r>
              <a:rPr lang="en-US" altLang="ja-JP" sz="1600" baseline="30000" dirty="0" smtClean="0"/>
              <a:t>th</a:t>
            </a:r>
          </a:p>
          <a:p>
            <a:r>
              <a:rPr lang="en-US" altLang="ja-JP" sz="1600" baseline="30000" dirty="0" smtClean="0"/>
              <a:t> </a:t>
            </a:r>
            <a:r>
              <a:rPr lang="en-US" altLang="ja-JP" sz="1600" dirty="0" smtClean="0"/>
              <a:t> Century) there is no description nor</a:t>
            </a:r>
          </a:p>
          <a:p>
            <a:r>
              <a:rPr lang="en-US" altLang="ja-JP" sz="1600" dirty="0" smtClean="0"/>
              <a:t>  archaeological  find of 19×19 lines</a:t>
            </a:r>
          </a:p>
          <a:p>
            <a:r>
              <a:rPr lang="en-US" altLang="ja-JP" sz="1600" dirty="0" smtClean="0"/>
              <a:t>  Go-board.</a:t>
            </a:r>
            <a:endParaRPr kumimoji="1" lang="en-US" altLang="ja-JP" sz="1600" dirty="0" smtClean="0"/>
          </a:p>
        </p:txBody>
      </p:sp>
      <p:sp>
        <p:nvSpPr>
          <p:cNvPr id="12" name="下矢印 11"/>
          <p:cNvSpPr/>
          <p:nvPr/>
        </p:nvSpPr>
        <p:spPr>
          <a:xfrm>
            <a:off x="1285852" y="5109822"/>
            <a:ext cx="285752" cy="35719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2979" y="5470716"/>
            <a:ext cx="29289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Go-board was 17×17 lines by 4-5</a:t>
            </a:r>
            <a:r>
              <a:rPr lang="en-US" altLang="ja-JP" b="1" baseline="30000" dirty="0" smtClean="0"/>
              <a:t>th</a:t>
            </a:r>
            <a:r>
              <a:rPr lang="en-US" altLang="ja-JP" b="1" dirty="0" smtClean="0"/>
              <a:t> Century.</a:t>
            </a:r>
            <a:endParaRPr kumimoji="1" lang="en-US" altLang="ja-JP" b="1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1001" y="2000240"/>
            <a:ext cx="42957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4580" y="62113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⑥</a:t>
            </a:r>
            <a:endParaRPr kumimoji="1"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5786" y="50004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Emergence of 19×19 line Go-Board 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034" y="1643050"/>
            <a:ext cx="292892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dirty="0" smtClean="0"/>
              <a:t>・</a:t>
            </a:r>
            <a:r>
              <a:rPr lang="en-US" altLang="ja-JP" dirty="0" smtClean="0"/>
              <a:t>Known first 19×19 line Go</a:t>
            </a:r>
            <a:r>
              <a:rPr kumimoji="1" lang="en-US" altLang="ja-JP" dirty="0" smtClean="0"/>
              <a:t>-</a:t>
            </a:r>
          </a:p>
          <a:p>
            <a:pPr>
              <a:lnSpc>
                <a:spcPts val="2300"/>
              </a:lnSpc>
            </a:pPr>
            <a:r>
              <a:rPr lang="en-US" altLang="ja-JP" dirty="0" smtClean="0"/>
              <a:t>  </a:t>
            </a:r>
            <a:r>
              <a:rPr kumimoji="1" lang="en-US" altLang="ja-JP" dirty="0" smtClean="0"/>
              <a:t>board in Sui (</a:t>
            </a:r>
            <a:r>
              <a:rPr kumimoji="1" lang="ja-JP" altLang="en-US" dirty="0" smtClean="0"/>
              <a:t>隋</a:t>
            </a:r>
            <a:r>
              <a:rPr kumimoji="1" lang="en-US" altLang="ja-JP" dirty="0" smtClean="0"/>
              <a:t>)</a:t>
            </a:r>
            <a:r>
              <a:rPr lang="ja-JP" altLang="en-US" dirty="0" smtClean="0"/>
              <a:t> </a:t>
            </a:r>
            <a:r>
              <a:rPr lang="en-US" altLang="ja-JP" dirty="0" smtClean="0"/>
              <a:t>Dynasty </a:t>
            </a:r>
          </a:p>
          <a:p>
            <a:pPr>
              <a:lnSpc>
                <a:spcPts val="2300"/>
              </a:lnSpc>
            </a:pPr>
            <a:r>
              <a:rPr lang="en-US" altLang="ja-JP" dirty="0" smtClean="0"/>
              <a:t>  (589-618 AD).</a:t>
            </a:r>
            <a:endParaRPr kumimoji="1"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0034" y="2951875"/>
            <a:ext cx="292892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dirty="0" smtClean="0"/>
              <a:t>・</a:t>
            </a:r>
            <a:r>
              <a:rPr lang="en-US" altLang="ja-JP" dirty="0" smtClean="0"/>
              <a:t>A poem of </a:t>
            </a:r>
            <a:r>
              <a:rPr lang="ja-JP" altLang="en-US" dirty="0" smtClean="0"/>
              <a:t>北周 </a:t>
            </a:r>
            <a:r>
              <a:rPr lang="en-US" altLang="ja-JP" dirty="0" smtClean="0"/>
              <a:t>Dynasty </a:t>
            </a:r>
          </a:p>
          <a:p>
            <a:pPr>
              <a:lnSpc>
                <a:spcPts val="2300"/>
              </a:lnSpc>
            </a:pPr>
            <a:r>
              <a:rPr lang="en-US" altLang="ja-JP" dirty="0" smtClean="0"/>
              <a:t>(</a:t>
            </a:r>
            <a:r>
              <a:rPr lang="ja-JP" altLang="en-US" dirty="0" smtClean="0"/>
              <a:t>～</a:t>
            </a:r>
            <a:r>
              <a:rPr lang="en-US" altLang="ja-JP" dirty="0" smtClean="0"/>
              <a:t>589</a:t>
            </a:r>
            <a:r>
              <a:rPr lang="ja-JP" altLang="en-US" dirty="0" smtClean="0"/>
              <a:t>）</a:t>
            </a:r>
            <a:r>
              <a:rPr lang="en-US" altLang="ja-JP" dirty="0" smtClean="0"/>
              <a:t>  had the text “Go-board of   19×19 lines.”</a:t>
            </a:r>
            <a:endParaRPr kumimoji="1"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3643306" y="1500174"/>
            <a:ext cx="4786346" cy="471490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14567"/>
            <a:ext cx="42862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4580" y="62113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⑦</a:t>
            </a:r>
            <a:endParaRPr kumimoji="1"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5786" y="92867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dbl" dirty="0" smtClean="0">
                <a:latin typeface="Palatino Linotype" pitchFamily="18" charset="0"/>
                <a:ea typeface="HGS明朝E" pitchFamily="18" charset="-128"/>
              </a:rPr>
              <a:t>Temporary Conclusion </a:t>
            </a:r>
            <a:endParaRPr kumimoji="1" lang="ja-JP" altLang="en-US" sz="3200" u="dbl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28728" y="2071678"/>
            <a:ext cx="178595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17×17 lines</a:t>
            </a:r>
          </a:p>
          <a:p>
            <a:r>
              <a:rPr lang="en-US" altLang="ja-JP" sz="2400" dirty="0" smtClean="0"/>
              <a:t>Go-Board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14876" y="2071678"/>
            <a:ext cx="178595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19×19 lines</a:t>
            </a:r>
          </a:p>
          <a:p>
            <a:r>
              <a:rPr lang="en-US" altLang="ja-JP" sz="2400" dirty="0" smtClean="0"/>
              <a:t>Go-Board</a:t>
            </a:r>
            <a:endParaRPr kumimoji="1" lang="en-US" altLang="ja-JP" sz="2400" dirty="0" smtClean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477852" y="2462735"/>
            <a:ext cx="107157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76909" y="2872489"/>
            <a:ext cx="13948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Ca. 400 AD</a:t>
            </a:r>
          </a:p>
          <a:p>
            <a:r>
              <a:rPr lang="en-US" altLang="ja-JP" dirty="0" smtClean="0"/>
              <a:t>(±50 years)</a:t>
            </a:r>
            <a:endParaRPr kumimoji="1" lang="en-US" altLang="ja-JP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4495" y="2861200"/>
            <a:ext cx="13948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Ca. 580 AD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28662" y="392906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u="dbl" dirty="0" smtClean="0">
                <a:solidFill>
                  <a:srgbClr val="0070C0"/>
                </a:solidFill>
                <a:uFill>
                  <a:solidFill>
                    <a:schemeClr val="tx1"/>
                  </a:solidFill>
                </a:uFill>
                <a:latin typeface="Verdana" pitchFamily="34" charset="0"/>
                <a:ea typeface="HGS明朝E" pitchFamily="18" charset="-128"/>
              </a:rPr>
              <a:t>Question: </a:t>
            </a:r>
            <a:endParaRPr kumimoji="1" lang="ja-JP" altLang="en-US" sz="2800" u="dbl" dirty="0">
              <a:solidFill>
                <a:srgbClr val="0070C0"/>
              </a:solidFill>
              <a:uFill>
                <a:solidFill>
                  <a:schemeClr val="tx1"/>
                </a:solidFill>
              </a:uFill>
              <a:latin typeface="Verdana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57290" y="4500570"/>
            <a:ext cx="57864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 </a:t>
            </a:r>
            <a:r>
              <a:rPr lang="en-US" altLang="ja-JP" sz="2400" dirty="0" smtClean="0"/>
              <a:t>1</a:t>
            </a:r>
            <a:r>
              <a:rPr lang="en-US" altLang="ja-JP" sz="2400" dirty="0" smtClean="0">
                <a:solidFill>
                  <a:srgbClr val="0070C0"/>
                </a:solidFill>
              </a:rPr>
              <a:t>   Why 19×19 lines Go-Board was made?</a:t>
            </a:r>
          </a:p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      (and why 17×17 board disappear?)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428728" y="4609579"/>
            <a:ext cx="28575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57290" y="5455546"/>
            <a:ext cx="57864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 </a:t>
            </a:r>
            <a:r>
              <a:rPr lang="en-US" altLang="ja-JP" sz="2400" dirty="0" smtClean="0"/>
              <a:t>2</a:t>
            </a:r>
            <a:r>
              <a:rPr lang="en-US" altLang="ja-JP" sz="2400" dirty="0" smtClean="0">
                <a:solidFill>
                  <a:srgbClr val="0070C0"/>
                </a:solidFill>
              </a:rPr>
              <a:t>   Where was 19×19 board invented?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76164" y="5974309"/>
            <a:ext cx="57864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 </a:t>
            </a:r>
            <a:r>
              <a:rPr lang="en-US" altLang="ja-JP" sz="2400" dirty="0" smtClean="0"/>
              <a:t>3</a:t>
            </a:r>
            <a:r>
              <a:rPr lang="en-US" altLang="ja-JP" sz="2400" dirty="0" smtClean="0">
                <a:solidFill>
                  <a:srgbClr val="0070C0"/>
                </a:solidFill>
              </a:rPr>
              <a:t>   Who?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428728" y="5549562"/>
            <a:ext cx="28575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440017" y="6072206"/>
            <a:ext cx="28575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4580" y="62113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⑧</a:t>
            </a:r>
            <a:endParaRPr kumimoji="1"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5786" y="500043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WHY</a:t>
            </a:r>
            <a:r>
              <a:rPr lang="ja-JP" altLang="en-US" sz="3200" b="1" u="sng" dirty="0" smtClean="0">
                <a:latin typeface="Palatino Linotype" pitchFamily="18" charset="0"/>
                <a:ea typeface="HGS明朝E" pitchFamily="18" charset="-128"/>
              </a:rPr>
              <a:t>＜</a:t>
            </a:r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1</a:t>
            </a:r>
            <a:r>
              <a:rPr lang="ja-JP" altLang="en-US" sz="3200" b="1" u="sng" dirty="0" smtClean="0">
                <a:latin typeface="Palatino Linotype" pitchFamily="18" charset="0"/>
                <a:ea typeface="HGS明朝E" pitchFamily="18" charset="-128"/>
              </a:rPr>
              <a:t>＞</a:t>
            </a:r>
            <a:r>
              <a:rPr lang="ja-JP" altLang="en-US" sz="3200" b="1" dirty="0" smtClean="0">
                <a:latin typeface="Palatino Linotype" pitchFamily="18" charset="0"/>
                <a:ea typeface="HGS明朝E" pitchFamily="18" charset="-128"/>
              </a:rPr>
              <a:t>：</a:t>
            </a:r>
            <a:r>
              <a:rPr lang="en-US" altLang="ja-JP" sz="3200" b="1" dirty="0" smtClean="0">
                <a:latin typeface="Palatino Linotype" pitchFamily="18" charset="0"/>
                <a:ea typeface="HGS明朝E" pitchFamily="18" charset="-128"/>
              </a:rPr>
              <a:t>24 Sub-Seasons/72 Periods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7290" y="1568223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 smtClean="0"/>
              <a:t>Solar Calendar</a:t>
            </a:r>
            <a:endParaRPr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72066" y="1496785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19×19 line Go-Board has 72 points on its outer frame.</a:t>
            </a:r>
            <a:endParaRPr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00430" y="1000108"/>
            <a:ext cx="13573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（ </a:t>
            </a:r>
            <a:r>
              <a:rPr kumimoji="1" lang="en-US" altLang="ja-JP" b="1" dirty="0" smtClean="0"/>
              <a:t>24 </a:t>
            </a:r>
            <a:r>
              <a:rPr kumimoji="1" lang="ja-JP" altLang="en-US" b="1" dirty="0" smtClean="0"/>
              <a:t>節気 ）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00826" y="1000108"/>
            <a:ext cx="12144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（ </a:t>
            </a:r>
            <a:r>
              <a:rPr kumimoji="1" lang="en-US" altLang="ja-JP" b="1" dirty="0" smtClean="0"/>
              <a:t>72 </a:t>
            </a:r>
            <a:r>
              <a:rPr kumimoji="1" lang="ja-JP" altLang="en-US" b="1" dirty="0" smtClean="0"/>
              <a:t>侯 ）</a:t>
            </a:r>
            <a:endParaRPr kumimoji="1" lang="ja-JP" altLang="en-US" b="1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0" y="2071678"/>
            <a:ext cx="35242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367908"/>
            <a:ext cx="40195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4580" y="621137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⑨</a:t>
            </a:r>
            <a:endParaRPr kumimoji="1" lang="ja-JP" altLang="en-US" sz="28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5786" y="50004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WHY</a:t>
            </a:r>
            <a:r>
              <a:rPr lang="ja-JP" altLang="en-US" sz="3200" b="1" u="sng" dirty="0" smtClean="0">
                <a:latin typeface="Palatino Linotype" pitchFamily="18" charset="0"/>
                <a:ea typeface="HGS明朝E" pitchFamily="18" charset="-128"/>
              </a:rPr>
              <a:t>＜</a:t>
            </a:r>
            <a:r>
              <a:rPr lang="en-US" altLang="ja-JP" sz="3200" b="1" u="sng" dirty="0" smtClean="0">
                <a:latin typeface="Palatino Linotype" pitchFamily="18" charset="0"/>
                <a:ea typeface="HGS明朝E" pitchFamily="18" charset="-128"/>
              </a:rPr>
              <a:t>2</a:t>
            </a:r>
            <a:r>
              <a:rPr lang="ja-JP" altLang="en-US" sz="3200" b="1" u="sng" dirty="0" smtClean="0">
                <a:latin typeface="Palatino Linotype" pitchFamily="18" charset="0"/>
                <a:ea typeface="HGS明朝E" pitchFamily="18" charset="-128"/>
              </a:rPr>
              <a:t>＞</a:t>
            </a:r>
            <a:r>
              <a:rPr lang="ja-JP" altLang="en-US" sz="3200" b="1" dirty="0" smtClean="0">
                <a:latin typeface="Palatino Linotype" pitchFamily="18" charset="0"/>
                <a:ea typeface="HGS明朝E" pitchFamily="18" charset="-128"/>
              </a:rPr>
              <a:t>：</a:t>
            </a:r>
            <a:r>
              <a:rPr lang="en-US" altLang="ja-JP" sz="3200" b="1" dirty="0" smtClean="0">
                <a:latin typeface="Palatino Linotype" pitchFamily="18" charset="0"/>
                <a:ea typeface="HGS明朝E" pitchFamily="18" charset="-128"/>
              </a:rPr>
              <a:t>Reform in Korea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5786" y="1500174"/>
            <a:ext cx="27146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200" dirty="0" smtClean="0"/>
              <a:t>Korean Std. Go-Board</a:t>
            </a:r>
            <a:endParaRPr lang="en-US" altLang="ja-JP" sz="22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857224" y="2214554"/>
            <a:ext cx="2643206" cy="271464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5786" y="5120757"/>
            <a:ext cx="764386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Go-board (19×19) was used as visual indication apparatus of Solar-Calendar. (Which was, perhaps, improved in Korea further.)</a:t>
            </a:r>
            <a:endParaRPr kumimoji="1" lang="en-US" altLang="ja-JP" sz="2400" b="1" dirty="0" smtClean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23050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326818"/>
            <a:ext cx="46577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WSDocument" ma:contentTypeID="0x01010007936174C1F86A40AB478280C8DF29CE003778009913F46C42B693E8906785E56A" ma:contentTypeVersion="18" ma:contentTypeDescription="新しいドキュメントを作成します。" ma:contentTypeScope="" ma:versionID="b5c918da6111c405e64c1fe70609a1f3">
  <xsd:schema xmlns:xsd="http://www.w3.org/2001/XMLSchema" xmlns:p="http://schemas.microsoft.com/office/2006/metadata/properties" xmlns:ns2="7f62167f-e7f1-4edf-82a4-3124be2cd06f" xmlns:ns3="baac508e-ba61-4ca4-a98c-7ed82b7aea63" targetNamespace="http://schemas.microsoft.com/office/2006/metadata/properties" ma:root="true" ma:fieldsID="3b8fa02a0944c6140de15b41c0bfdb01" ns2:_="" ns3:_="">
    <xsd:import namespace="7f62167f-e7f1-4edf-82a4-3124be2cd06f"/>
    <xsd:import namespace="baac508e-ba61-4ca4-a98c-7ed82b7aea63"/>
    <xsd:element name="properties">
      <xsd:complexType>
        <xsd:sequence>
          <xsd:element name="documentManagement">
            <xsd:complexType>
              <xsd:all>
                <xsd:element ref="ns2:CWSAnnotation" minOccurs="0"/>
                <xsd:element ref="ns2:CWSHasAnnotation" minOccurs="0"/>
                <xsd:element ref="ns2:CWSThumbnail_S" minOccurs="0"/>
                <xsd:element ref="ns2:CWSThumbnail_M" minOccurs="0"/>
                <xsd:element ref="ns2:CWSThumbnail_L" minOccurs="0"/>
                <xsd:element ref="ns2:CWSThumbnailInfo" minOccurs="0"/>
                <xsd:element ref="ns2:CWSDocumentVersion" minOccurs="0"/>
                <xsd:element ref="ns2:CWSInstalled" minOccurs="0"/>
                <xsd:element ref="ns3:_x79fb__x884c__x524d__x306e__x4f5c__x6210__x65e5_" minOccurs="0"/>
                <xsd:element ref="ns3:_x79fb__x884c__x524d__x306e__x66f4__x65b0__x65e5_" minOccurs="0"/>
                <xsd:element ref="ns3:_x5206__x985e_1" minOccurs="0"/>
                <xsd:element ref="ns3:_x5206__x985e_2" minOccurs="0"/>
                <xsd:element ref="ns3:_x5206__x985e_3" minOccurs="0"/>
                <xsd:element ref="ns3:_x30bf__x30b0_" minOccurs="0"/>
                <xsd:element ref="ns3:_x8457__x8005_" minOccurs="0"/>
                <xsd:element ref="ns3:_x30b3__x30e1__x30f3__x30c8_" minOccurs="0"/>
                <xsd:element ref="ns3:_x30e1__x30e2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f62167f-e7f1-4edf-82a4-3124be2cd06f" elementFormDefault="qualified">
    <xsd:import namespace="http://schemas.microsoft.com/office/2006/documentManagement/types"/>
    <xsd:element name="CWSAnnotation" ma:index="8" nillable="true" ma:displayName="CWSAnnotation" ma:default="" ma:internalName="CWSAnnotation">
      <xsd:simpleType>
        <xsd:restriction base="dms:Note"/>
      </xsd:simpleType>
    </xsd:element>
    <xsd:element name="CWSHasAnnotation" ma:index="9" nillable="true" ma:displayName="CWSHasAnnotation" ma:default="" ma:internalName="CWSHasAnnotation">
      <xsd:simpleType>
        <xsd:restriction base="dms:Boolean"/>
      </xsd:simpleType>
    </xsd:element>
    <xsd:element name="CWSThumbnail_S" ma:index="10" nillable="true" ma:displayName="CWSThumbnail_S" ma:default="" ma:hidden="true" ma:internalName="CWSThumbnail_S">
      <xsd:simpleType>
        <xsd:restriction base="dms:Note"/>
      </xsd:simpleType>
    </xsd:element>
    <xsd:element name="CWSThumbnail_M" ma:index="11" nillable="true" ma:displayName="CWSThumbnail_M" ma:default="" ma:hidden="true" ma:internalName="CWSThumbnail_M">
      <xsd:simpleType>
        <xsd:restriction base="dms:Note"/>
      </xsd:simpleType>
    </xsd:element>
    <xsd:element name="CWSThumbnail_L" ma:index="12" nillable="true" ma:displayName="CWSThumbnail_L" ma:default="" ma:hidden="true" ma:internalName="CWSThumbnail_L">
      <xsd:simpleType>
        <xsd:restriction base="dms:Note"/>
      </xsd:simpleType>
    </xsd:element>
    <xsd:element name="CWSThumbnailInfo" ma:index="13" nillable="true" ma:displayName="CWSThumbnailInfo" ma:default="" ma:hidden="true" ma:internalName="CWSThumbnailInfo">
      <xsd:simpleType>
        <xsd:restriction base="dms:Note"/>
      </xsd:simpleType>
    </xsd:element>
    <xsd:element name="CWSDocumentVersion" ma:index="14" nillable="true" ma:displayName="CWSDocumentVersion" ma:default="1.1" ma:hidden="true" ma:internalName="CWSDocumentVersion">
      <xsd:simpleType>
        <xsd:restriction base="dms:Text"/>
      </xsd:simpleType>
    </xsd:element>
    <xsd:element name="CWSInstalled" ma:index="15" nillable="true" ma:displayName="CWSInstalled" ma:default="1" ma:hidden="true" ma:internalName="CWSInstalled">
      <xsd:simpleType>
        <xsd:restriction base="dms:Boolean"/>
      </xsd:simpleType>
    </xsd:element>
  </xsd:schema>
  <xsd:schema xmlns:xsd="http://www.w3.org/2001/XMLSchema" xmlns:dms="http://schemas.microsoft.com/office/2006/documentManagement/types" targetNamespace="baac508e-ba61-4ca4-a98c-7ed82b7aea63" elementFormDefault="qualified">
    <xsd:import namespace="http://schemas.microsoft.com/office/2006/documentManagement/types"/>
    <xsd:element name="_x79fb__x884c__x524d__x306e__x4f5c__x6210__x65e5_" ma:index="16" nillable="true" ma:displayName="移行前の作成日" ma:format="DateTime" ma:internalName="_x79fb__x884c__x524d__x306e__x4f5c__x6210__x65e5_">
      <xsd:simpleType>
        <xsd:restriction base="dms:DateTime"/>
      </xsd:simpleType>
    </xsd:element>
    <xsd:element name="_x79fb__x884c__x524d__x306e__x66f4__x65b0__x65e5_" ma:index="17" nillable="true" ma:displayName="移行前の更新日" ma:format="DateTime" ma:internalName="_x79fb__x884c__x524d__x306e__x66f4__x65b0__x65e5_">
      <xsd:simpleType>
        <xsd:restriction base="dms:DateTime"/>
      </xsd:simpleType>
    </xsd:element>
    <xsd:element name="_x5206__x985e_1" ma:index="18" nillable="true" ma:displayName="分類1" ma:internalName="_x5206__x985e_1">
      <xsd:simpleType>
        <xsd:union memberTypes="dms:Text">
          <xsd:simpleType>
            <xsd:restriction base="dms:Choice"/>
          </xsd:simpleType>
        </xsd:union>
      </xsd:simpleType>
    </xsd:element>
    <xsd:element name="_x5206__x985e_2" ma:index="19" nillable="true" ma:displayName="分類2" ma:internalName="_x5206__x985e_2">
      <xsd:simpleType>
        <xsd:union memberTypes="dms:Text">
          <xsd:simpleType>
            <xsd:restriction base="dms:Choice"/>
          </xsd:simpleType>
        </xsd:union>
      </xsd:simpleType>
    </xsd:element>
    <xsd:element name="_x5206__x985e_3" ma:index="20" nillable="true" ma:displayName="分類3" ma:internalName="_x5206__x985e_3">
      <xsd:simpleType>
        <xsd:union memberTypes="dms:Text">
          <xsd:simpleType>
            <xsd:restriction base="dms:Choice"/>
          </xsd:simpleType>
        </xsd:union>
      </xsd:simpleType>
    </xsd:element>
    <xsd:element name="_x30bf__x30b0_" ma:index="21" nillable="true" ma:displayName="タグ" ma:internalName="_x30bf__x30b0_">
      <xsd:simpleType>
        <xsd:restriction base="dms:Text">
          <xsd:maxLength value="255"/>
        </xsd:restriction>
      </xsd:simpleType>
    </xsd:element>
    <xsd:element name="_x8457__x8005_" ma:index="22" nillable="true" ma:displayName="著者" ma:internalName="_x8457__x8005_">
      <xsd:simpleType>
        <xsd:restriction base="dms:Text">
          <xsd:maxLength value="255"/>
        </xsd:restriction>
      </xsd:simpleType>
    </xsd:element>
    <xsd:element name="_x30b3__x30e1__x30f3__x30c8_" ma:index="23" nillable="true" ma:displayName="コメント" ma:internalName="_x30b3__x30e1__x30f3__x30c8_">
      <xsd:simpleType>
        <xsd:restriction base="dms:Note"/>
      </xsd:simpleType>
    </xsd:element>
    <xsd:element name="_x30e1__x30e2_" ma:index="24" nillable="true" ma:displayName="メモ" ma:internalName="_x30e1__x30e2_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WSThumbnailInfo xmlns="7f62167f-e7f1-4edf-82a4-3124be2cd06f" xsi:nil="true"/>
    <CWSAnnotation xmlns="7f62167f-e7f1-4edf-82a4-3124be2cd06f" xsi:nil="true"/>
    <_x79fb__x884c__x524d__x306e__x4f5c__x6210__x65e5_ xmlns="baac508e-ba61-4ca4-a98c-7ed82b7aea63" xsi:nil="true"/>
    <CWSThumbnail_S xmlns="7f62167f-e7f1-4edf-82a4-3124be2cd06f" xsi:nil="true"/>
    <_x30e1__x30e2_ xmlns="baac508e-ba61-4ca4-a98c-7ed82b7aea63" xsi:nil="true"/>
    <CWSInstalled xmlns="7f62167f-e7f1-4edf-82a4-3124be2cd06f">true</CWSInstalled>
    <_x30bf__x30b0_ xmlns="baac508e-ba61-4ca4-a98c-7ed82b7aea63" xsi:nil="true"/>
    <CWSHasAnnotation xmlns="7f62167f-e7f1-4edf-82a4-3124be2cd06f">false</CWSHasAnnotation>
    <CWSThumbnail_L xmlns="7f62167f-e7f1-4edf-82a4-3124be2cd06f" xsi:nil="true"/>
    <_x79fb__x884c__x524d__x306e__x66f4__x65b0__x65e5_ xmlns="baac508e-ba61-4ca4-a98c-7ed82b7aea63" xsi:nil="true"/>
    <_x5206__x985e_1 xmlns="baac508e-ba61-4ca4-a98c-7ed82b7aea63" xsi:nil="true"/>
    <_x30b3__x30e1__x30f3__x30c8_ xmlns="baac508e-ba61-4ca4-a98c-7ed82b7aea63" xsi:nil="true"/>
    <CWSThumbnail_M xmlns="7f62167f-e7f1-4edf-82a4-3124be2cd06f" xsi:nil="true"/>
    <_x8457__x8005_ xmlns="baac508e-ba61-4ca4-a98c-7ed82b7aea63" xsi:nil="true"/>
    <CWSDocumentVersion xmlns="7f62167f-e7f1-4edf-82a4-3124be2cd06f">1.1</CWSDocumentVersion>
    <_x5206__x985e_3 xmlns="baac508e-ba61-4ca4-a98c-7ed82b7aea63" xsi:nil="true"/>
    <_x5206__x985e_2 xmlns="baac508e-ba61-4ca4-a98c-7ed82b7aea63" xsi:nil="true"/>
  </documentManagement>
</p:properties>
</file>

<file path=customXml/itemProps1.xml><?xml version="1.0" encoding="utf-8"?>
<ds:datastoreItem xmlns:ds="http://schemas.openxmlformats.org/officeDocument/2006/customXml" ds:itemID="{CA58BDAB-36EA-4AD9-84DD-1E3A93FE9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62167f-e7f1-4edf-82a4-3124be2cd06f"/>
    <ds:schemaRef ds:uri="baac508e-ba61-4ca4-a98c-7ed82b7aea6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BCE936F-1CE5-4749-9AC4-0D037EB6D3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2CF66F-E366-464B-8D9E-9A92E7F4DD6B}">
  <ds:schemaRefs>
    <ds:schemaRef ds:uri="http://schemas.microsoft.com/office/2006/metadata/properties"/>
    <ds:schemaRef ds:uri="7f62167f-e7f1-4edf-82a4-3124be2cd06f"/>
    <ds:schemaRef ds:uri="baac508e-ba61-4ca4-a98c-7ed82b7aea6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</TotalTime>
  <Words>1145</Words>
  <Application>Microsoft Office PowerPoint</Application>
  <PresentationFormat>On-screen Show (4:3)</PresentationFormat>
  <Paragraphs>237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テーマ</vt:lpstr>
      <vt:lpstr>文書</vt:lpstr>
      <vt:lpstr>Worksheet</vt:lpstr>
      <vt:lpstr>The Origin of 19×19 lines GO-Board  -when, where, why (&amp; how) 19×19 Go-board spread-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tanioka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日本私立大学協会 基本問題研究会 WG：「学校法人の在り方検討委員会」の報告</dc:title>
  <dc:creator>Administrator</dc:creator>
  <cp:lastModifiedBy>1</cp:lastModifiedBy>
  <cp:revision>359</cp:revision>
  <dcterms:created xsi:type="dcterms:W3CDTF">2012-02-19T23:47:29Z</dcterms:created>
  <dcterms:modified xsi:type="dcterms:W3CDTF">2012-07-25T14:49:38Z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0x01010007936174C1F86A40AB478280C8DF29CE003778009913F46C42B693E8906785E56A</vt:lpwstr>
  </property>
</Properties>
</file>